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autoCompressPictures="0">
  <p:sldMasterIdLst>
    <p:sldMasterId id="2147483672" r:id="rId1"/>
  </p:sldMasterIdLst>
  <p:notesMasterIdLst>
    <p:notesMasterId r:id="rId44"/>
  </p:notesMasterIdLst>
  <p:handoutMasterIdLst>
    <p:handoutMasterId r:id="rId45"/>
  </p:handoutMasterIdLst>
  <p:sldIdLst>
    <p:sldId id="296" r:id="rId2"/>
    <p:sldId id="297" r:id="rId3"/>
    <p:sldId id="379" r:id="rId4"/>
    <p:sldId id="378" r:id="rId5"/>
    <p:sldId id="309" r:id="rId6"/>
    <p:sldId id="316" r:id="rId7"/>
    <p:sldId id="317" r:id="rId8"/>
    <p:sldId id="318" r:id="rId9"/>
    <p:sldId id="319" r:id="rId10"/>
    <p:sldId id="320" r:id="rId11"/>
    <p:sldId id="321" r:id="rId12"/>
    <p:sldId id="322" r:id="rId13"/>
    <p:sldId id="323" r:id="rId14"/>
    <p:sldId id="324" r:id="rId15"/>
    <p:sldId id="325" r:id="rId16"/>
    <p:sldId id="326" r:id="rId17"/>
    <p:sldId id="327" r:id="rId18"/>
    <p:sldId id="328" r:id="rId19"/>
    <p:sldId id="329" r:id="rId20"/>
    <p:sldId id="350" r:id="rId21"/>
    <p:sldId id="351" r:id="rId22"/>
    <p:sldId id="362" r:id="rId23"/>
    <p:sldId id="365" r:id="rId24"/>
    <p:sldId id="363" r:id="rId25"/>
    <p:sldId id="364" r:id="rId26"/>
    <p:sldId id="366" r:id="rId27"/>
    <p:sldId id="369" r:id="rId28"/>
    <p:sldId id="367" r:id="rId29"/>
    <p:sldId id="368" r:id="rId30"/>
    <p:sldId id="371" r:id="rId31"/>
    <p:sldId id="370" r:id="rId32"/>
    <p:sldId id="373" r:id="rId33"/>
    <p:sldId id="374" r:id="rId34"/>
    <p:sldId id="375" r:id="rId35"/>
    <p:sldId id="376" r:id="rId36"/>
    <p:sldId id="377" r:id="rId37"/>
    <p:sldId id="380" r:id="rId38"/>
    <p:sldId id="381" r:id="rId39"/>
    <p:sldId id="382" r:id="rId40"/>
    <p:sldId id="383" r:id="rId41"/>
    <p:sldId id="384" r:id="rId42"/>
    <p:sldId id="372"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3735"/>
    <a:srgbClr val="6AABB2"/>
    <a:srgbClr val="B4B5B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314"/>
    <p:restoredTop sz="94613"/>
  </p:normalViewPr>
  <p:slideViewPr>
    <p:cSldViewPr snapToGrid="0" snapToObjects="1" showGuides="1">
      <p:cViewPr varScale="1">
        <p:scale>
          <a:sx n="114" d="100"/>
          <a:sy n="114" d="100"/>
        </p:scale>
        <p:origin x="744" y="114"/>
      </p:cViewPr>
      <p:guideLst>
        <p:guide pos="3840"/>
        <p:guide orient="horz" pos="216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ABD823-018A-4A4B-83F7-803A708B8BBD}" type="doc">
      <dgm:prSet loTypeId="urn:microsoft.com/office/officeart/2005/8/layout/hierarchy4" loCatId="hierarchy" qsTypeId="urn:microsoft.com/office/officeart/2005/8/quickstyle/simple1" qsCatId="simple" csTypeId="urn:microsoft.com/office/officeart/2005/8/colors/accent0_1" csCatId="mainScheme" phldr="1"/>
      <dgm:spPr/>
      <dgm:t>
        <a:bodyPr/>
        <a:lstStyle/>
        <a:p>
          <a:endParaRPr lang="sl-SI"/>
        </a:p>
      </dgm:t>
    </dgm:pt>
    <dgm:pt modelId="{94136A17-F96F-4C06-80BC-D99D4EA9BD92}">
      <dgm:prSet phldrT="[besedilo]" custT="1"/>
      <dgm:spPr/>
      <dgm:t>
        <a:bodyPr/>
        <a:lstStyle/>
        <a:p>
          <a:r>
            <a:rPr lang="sl-SI" sz="1600" b="1" dirty="0">
              <a:solidFill>
                <a:srgbClr val="E12A26"/>
              </a:solidFill>
            </a:rPr>
            <a:t>Uporabniške raziskave</a:t>
          </a:r>
        </a:p>
        <a:p>
          <a:r>
            <a:rPr lang="sl-SI" sz="1600" dirty="0">
              <a:solidFill>
                <a:schemeClr val="tx1"/>
              </a:solidFill>
            </a:rPr>
            <a:t>identifikacija potreb, navad, mnenj, spremljanje uporabniških aktivnosti, evalvacije</a:t>
          </a:r>
        </a:p>
      </dgm:t>
    </dgm:pt>
    <dgm:pt modelId="{DF7F1674-922E-4281-A753-9844D91750A4}" type="parTrans" cxnId="{1C08E5F2-B8A5-4204-9A31-231B4A69889A}">
      <dgm:prSet/>
      <dgm:spPr/>
      <dgm:t>
        <a:bodyPr/>
        <a:lstStyle/>
        <a:p>
          <a:endParaRPr lang="sl-SI" sz="1600">
            <a:solidFill>
              <a:srgbClr val="E12A26"/>
            </a:solidFill>
          </a:endParaRPr>
        </a:p>
      </dgm:t>
    </dgm:pt>
    <dgm:pt modelId="{00907055-3B7E-4ECE-AE88-65BE7A6932C4}" type="sibTrans" cxnId="{1C08E5F2-B8A5-4204-9A31-231B4A69889A}">
      <dgm:prSet/>
      <dgm:spPr/>
      <dgm:t>
        <a:bodyPr/>
        <a:lstStyle/>
        <a:p>
          <a:endParaRPr lang="sl-SI" sz="1600">
            <a:solidFill>
              <a:srgbClr val="E12A26"/>
            </a:solidFill>
          </a:endParaRPr>
        </a:p>
      </dgm:t>
    </dgm:pt>
    <dgm:pt modelId="{89041EC7-DCD2-405B-A6E9-C79AEB740DB7}">
      <dgm:prSet phldrT="[besedilo]" custT="1"/>
      <dgm:spPr/>
      <dgm:t>
        <a:bodyPr/>
        <a:lstStyle/>
        <a:p>
          <a:r>
            <a:rPr lang="sl-SI" sz="1600" b="1" dirty="0">
              <a:solidFill>
                <a:srgbClr val="E12A26"/>
              </a:solidFill>
            </a:rPr>
            <a:t>Jezikoslovje</a:t>
          </a:r>
        </a:p>
        <a:p>
          <a:r>
            <a:rPr lang="sl-SI" sz="1600" b="0" dirty="0">
              <a:solidFill>
                <a:schemeClr val="tx1"/>
              </a:solidFill>
            </a:rPr>
            <a:t>leksikografija, leksikologija, metodologija za podatkovno pripravo, izdelava učnih množic, ocena rezultatov</a:t>
          </a:r>
        </a:p>
      </dgm:t>
    </dgm:pt>
    <dgm:pt modelId="{C0F54F14-64FD-4DF3-A93C-4C0186018B45}" type="parTrans" cxnId="{9080C6CF-FA10-400E-9740-0DBCA0D95E2E}">
      <dgm:prSet/>
      <dgm:spPr/>
      <dgm:t>
        <a:bodyPr/>
        <a:lstStyle/>
        <a:p>
          <a:endParaRPr lang="sl-SI" sz="1600">
            <a:solidFill>
              <a:srgbClr val="E12A26"/>
            </a:solidFill>
          </a:endParaRPr>
        </a:p>
      </dgm:t>
    </dgm:pt>
    <dgm:pt modelId="{C8F631F1-50FF-42DC-BBB8-E24E2144208B}" type="sibTrans" cxnId="{9080C6CF-FA10-400E-9740-0DBCA0D95E2E}">
      <dgm:prSet/>
      <dgm:spPr/>
      <dgm:t>
        <a:bodyPr/>
        <a:lstStyle/>
        <a:p>
          <a:endParaRPr lang="sl-SI" sz="1600">
            <a:solidFill>
              <a:srgbClr val="E12A26"/>
            </a:solidFill>
          </a:endParaRPr>
        </a:p>
      </dgm:t>
    </dgm:pt>
    <dgm:pt modelId="{A66E16D0-16C6-48BF-A470-73A5E5A75487}">
      <dgm:prSet phldrT="[besedilo]" custT="1"/>
      <dgm:spPr/>
      <dgm:t>
        <a:bodyPr/>
        <a:lstStyle/>
        <a:p>
          <a:r>
            <a:rPr lang="sl-SI" sz="1400" b="1" dirty="0">
              <a:solidFill>
                <a:srgbClr val="E12A26"/>
              </a:solidFill>
            </a:rPr>
            <a:t>Programiranje</a:t>
          </a:r>
        </a:p>
        <a:p>
          <a:r>
            <a:rPr lang="sl-SI" sz="1600" dirty="0">
              <a:solidFill>
                <a:schemeClr val="tx1"/>
              </a:solidFill>
            </a:rPr>
            <a:t>učenje sistemov, luščenje podatkov, avtomatska obdelava podatkov</a:t>
          </a:r>
        </a:p>
      </dgm:t>
    </dgm:pt>
    <dgm:pt modelId="{B508A7E4-C44B-4320-AE52-955BAEAE290D}" type="parTrans" cxnId="{98007BEF-A9BC-43C3-8177-FEE1D82BD2B4}">
      <dgm:prSet/>
      <dgm:spPr/>
      <dgm:t>
        <a:bodyPr/>
        <a:lstStyle/>
        <a:p>
          <a:endParaRPr lang="sl-SI" sz="1600">
            <a:solidFill>
              <a:srgbClr val="E12A26"/>
            </a:solidFill>
          </a:endParaRPr>
        </a:p>
      </dgm:t>
    </dgm:pt>
    <dgm:pt modelId="{64B65A40-6832-4963-A567-37C6E1FF4540}" type="sibTrans" cxnId="{98007BEF-A9BC-43C3-8177-FEE1D82BD2B4}">
      <dgm:prSet/>
      <dgm:spPr/>
      <dgm:t>
        <a:bodyPr/>
        <a:lstStyle/>
        <a:p>
          <a:endParaRPr lang="sl-SI" sz="1600">
            <a:solidFill>
              <a:srgbClr val="E12A26"/>
            </a:solidFill>
          </a:endParaRPr>
        </a:p>
      </dgm:t>
    </dgm:pt>
    <dgm:pt modelId="{821AF140-28B2-44D7-BF69-BEC83701825F}">
      <dgm:prSet phldrT="[besedilo]" custT="1"/>
      <dgm:spPr/>
      <dgm:t>
        <a:bodyPr/>
        <a:lstStyle/>
        <a:p>
          <a:endParaRPr lang="sl-SI" sz="1600" b="1" dirty="0">
            <a:solidFill>
              <a:srgbClr val="E12A26"/>
            </a:solidFill>
          </a:endParaRPr>
        </a:p>
        <a:p>
          <a:r>
            <a:rPr lang="sl-SI" sz="1600" b="1" dirty="0">
              <a:solidFill>
                <a:srgbClr val="E12A26"/>
              </a:solidFill>
            </a:rPr>
            <a:t>Podatkovna baza</a:t>
          </a:r>
        </a:p>
        <a:p>
          <a:r>
            <a:rPr lang="sl-SI" sz="1600" dirty="0">
              <a:solidFill>
                <a:schemeClr val="tx1"/>
              </a:solidFill>
            </a:rPr>
            <a:t>strežniška podpora, zaledje sistema, čelni del sistema (vmesnik)</a:t>
          </a:r>
        </a:p>
      </dgm:t>
    </dgm:pt>
    <dgm:pt modelId="{162E1A05-8D82-42FB-AAF9-C7CB8C4F3B88}" type="parTrans" cxnId="{9C6BCC7D-52C3-40AC-BD6A-5A8A6DF77718}">
      <dgm:prSet/>
      <dgm:spPr/>
      <dgm:t>
        <a:bodyPr/>
        <a:lstStyle/>
        <a:p>
          <a:endParaRPr lang="sl-SI" sz="1600">
            <a:solidFill>
              <a:srgbClr val="E12A26"/>
            </a:solidFill>
          </a:endParaRPr>
        </a:p>
      </dgm:t>
    </dgm:pt>
    <dgm:pt modelId="{B42902EC-1BE8-40D9-9AEB-0B882682C208}" type="sibTrans" cxnId="{9C6BCC7D-52C3-40AC-BD6A-5A8A6DF77718}">
      <dgm:prSet/>
      <dgm:spPr/>
      <dgm:t>
        <a:bodyPr/>
        <a:lstStyle/>
        <a:p>
          <a:endParaRPr lang="sl-SI" sz="1600">
            <a:solidFill>
              <a:srgbClr val="E12A26"/>
            </a:solidFill>
          </a:endParaRPr>
        </a:p>
      </dgm:t>
    </dgm:pt>
    <dgm:pt modelId="{F1BFCB6F-71D5-4971-B014-9EFABC895B79}">
      <dgm:prSet phldrT="[besedilo]" custT="1"/>
      <dgm:spPr/>
      <dgm:t>
        <a:bodyPr/>
        <a:lstStyle/>
        <a:p>
          <a:r>
            <a:rPr lang="sl-SI" sz="1600" b="1" dirty="0">
              <a:solidFill>
                <a:srgbClr val="E12A26"/>
              </a:solidFill>
            </a:rPr>
            <a:t>Oblikovanje</a:t>
          </a:r>
        </a:p>
        <a:p>
          <a:r>
            <a:rPr lang="sl-SI" sz="1600" dirty="0">
              <a:solidFill>
                <a:schemeClr val="tx1"/>
              </a:solidFill>
            </a:rPr>
            <a:t>zasnova in oblikovanje programskega vmesnika in spletnih strani, </a:t>
          </a:r>
          <a:r>
            <a:rPr lang="sl-SI" sz="1600" dirty="0" err="1">
              <a:solidFill>
                <a:schemeClr val="tx1"/>
              </a:solidFill>
            </a:rPr>
            <a:t>diseminacijska</a:t>
          </a:r>
          <a:r>
            <a:rPr lang="sl-SI" sz="1600" dirty="0">
              <a:solidFill>
                <a:schemeClr val="tx1"/>
              </a:solidFill>
            </a:rPr>
            <a:t> gradiva</a:t>
          </a:r>
        </a:p>
      </dgm:t>
    </dgm:pt>
    <dgm:pt modelId="{600B8C11-189F-4800-95F8-DEB828E45C65}" type="parTrans" cxnId="{FFFF78CD-0CB7-46E9-AD40-C4CED7F200F5}">
      <dgm:prSet/>
      <dgm:spPr/>
      <dgm:t>
        <a:bodyPr/>
        <a:lstStyle/>
        <a:p>
          <a:endParaRPr lang="sl-SI" sz="1600">
            <a:solidFill>
              <a:srgbClr val="E12A26"/>
            </a:solidFill>
          </a:endParaRPr>
        </a:p>
      </dgm:t>
    </dgm:pt>
    <dgm:pt modelId="{9B1FFA55-DFD3-400A-839A-80563878211C}" type="sibTrans" cxnId="{FFFF78CD-0CB7-46E9-AD40-C4CED7F200F5}">
      <dgm:prSet/>
      <dgm:spPr/>
      <dgm:t>
        <a:bodyPr/>
        <a:lstStyle/>
        <a:p>
          <a:endParaRPr lang="sl-SI" sz="1600">
            <a:solidFill>
              <a:srgbClr val="E12A26"/>
            </a:solidFill>
          </a:endParaRPr>
        </a:p>
      </dgm:t>
    </dgm:pt>
    <dgm:pt modelId="{699ED209-37D3-4072-B801-326B25C6679E}">
      <dgm:prSet phldrT="[besedilo]" custT="1"/>
      <dgm:spPr/>
      <dgm:t>
        <a:bodyPr/>
        <a:lstStyle/>
        <a:p>
          <a:r>
            <a:rPr lang="sl-SI" sz="1600" b="1" dirty="0">
              <a:solidFill>
                <a:srgbClr val="E12A26"/>
              </a:solidFill>
            </a:rPr>
            <a:t>Uporabniško vključevanje </a:t>
          </a:r>
        </a:p>
        <a:p>
          <a:r>
            <a:rPr lang="sl-SI" sz="1600" dirty="0">
              <a:solidFill>
                <a:schemeClr val="tx1"/>
              </a:solidFill>
            </a:rPr>
            <a:t>množičenje, </a:t>
          </a:r>
          <a:r>
            <a:rPr lang="sl-SI" sz="1600" dirty="0" err="1">
              <a:solidFill>
                <a:schemeClr val="tx1"/>
              </a:solidFill>
            </a:rPr>
            <a:t>kolaborativna</a:t>
          </a:r>
          <a:r>
            <a:rPr lang="sl-SI" sz="1600" dirty="0">
              <a:solidFill>
                <a:schemeClr val="tx1"/>
              </a:solidFill>
            </a:rPr>
            <a:t> leksikografija, posredovanje povratne informacije</a:t>
          </a:r>
        </a:p>
      </dgm:t>
    </dgm:pt>
    <dgm:pt modelId="{00C70384-D4C5-45BA-9D70-AC675CE6AF08}" type="parTrans" cxnId="{EFA5A20E-483A-48EB-BD80-3C50F2A88FEF}">
      <dgm:prSet/>
      <dgm:spPr/>
      <dgm:t>
        <a:bodyPr/>
        <a:lstStyle/>
        <a:p>
          <a:endParaRPr lang="sl-SI" sz="1600">
            <a:solidFill>
              <a:srgbClr val="E12A26"/>
            </a:solidFill>
          </a:endParaRPr>
        </a:p>
      </dgm:t>
    </dgm:pt>
    <dgm:pt modelId="{BF09D183-493E-4509-BD86-E3D93A937AFD}" type="sibTrans" cxnId="{EFA5A20E-483A-48EB-BD80-3C50F2A88FEF}">
      <dgm:prSet/>
      <dgm:spPr/>
      <dgm:t>
        <a:bodyPr/>
        <a:lstStyle/>
        <a:p>
          <a:endParaRPr lang="sl-SI" sz="1600">
            <a:solidFill>
              <a:srgbClr val="E12A26"/>
            </a:solidFill>
          </a:endParaRPr>
        </a:p>
      </dgm:t>
    </dgm:pt>
    <dgm:pt modelId="{EFBE223C-B4EE-4D43-BE40-49243EA5B78E}">
      <dgm:prSet phldrT="[besedilo]" custT="1"/>
      <dgm:spPr/>
      <dgm:t>
        <a:bodyPr/>
        <a:lstStyle/>
        <a:p>
          <a:r>
            <a:rPr lang="sl-SI" sz="1600" b="1" dirty="0">
              <a:solidFill>
                <a:srgbClr val="E12A26"/>
              </a:solidFill>
            </a:rPr>
            <a:t>Diseminacija</a:t>
          </a:r>
        </a:p>
        <a:p>
          <a:r>
            <a:rPr lang="sl-SI" sz="1600" dirty="0">
              <a:solidFill>
                <a:schemeClr val="tx1"/>
              </a:solidFill>
            </a:rPr>
            <a:t>seznanjanje javnosti z novimi koncepti, uporabniška podpora, izobraževanja</a:t>
          </a:r>
        </a:p>
      </dgm:t>
    </dgm:pt>
    <dgm:pt modelId="{D067F4C0-7630-4D62-ABFA-70D77BC7F448}" type="parTrans" cxnId="{77895BA6-C94A-4CEF-8C9B-42824A77F428}">
      <dgm:prSet/>
      <dgm:spPr/>
      <dgm:t>
        <a:bodyPr/>
        <a:lstStyle/>
        <a:p>
          <a:endParaRPr lang="sl-SI" sz="1600"/>
        </a:p>
      </dgm:t>
    </dgm:pt>
    <dgm:pt modelId="{88625C39-C895-47CF-A4B5-6495FBDB4BAB}" type="sibTrans" cxnId="{77895BA6-C94A-4CEF-8C9B-42824A77F428}">
      <dgm:prSet/>
      <dgm:spPr/>
      <dgm:t>
        <a:bodyPr/>
        <a:lstStyle/>
        <a:p>
          <a:endParaRPr lang="sl-SI" sz="1600"/>
        </a:p>
      </dgm:t>
    </dgm:pt>
    <dgm:pt modelId="{7C30A6CA-13DF-4FC3-9C56-A5DA2D0245F7}" type="pres">
      <dgm:prSet presAssocID="{DEABD823-018A-4A4B-83F7-803A708B8BBD}" presName="Name0" presStyleCnt="0">
        <dgm:presLayoutVars>
          <dgm:chPref val="1"/>
          <dgm:dir/>
          <dgm:animOne val="branch"/>
          <dgm:animLvl val="lvl"/>
          <dgm:resizeHandles/>
        </dgm:presLayoutVars>
      </dgm:prSet>
      <dgm:spPr/>
    </dgm:pt>
    <dgm:pt modelId="{EE6B071A-9FDF-4315-9F57-4A8C53E0742E}" type="pres">
      <dgm:prSet presAssocID="{94136A17-F96F-4C06-80BC-D99D4EA9BD92}" presName="vertOne" presStyleCnt="0"/>
      <dgm:spPr/>
    </dgm:pt>
    <dgm:pt modelId="{1CBC9132-CEB4-472E-8788-B79845D8CFFE}" type="pres">
      <dgm:prSet presAssocID="{94136A17-F96F-4C06-80BC-D99D4EA9BD92}" presName="txOne" presStyleLbl="node0" presStyleIdx="0" presStyleCnt="7" custScaleX="126576">
        <dgm:presLayoutVars>
          <dgm:chPref val="3"/>
        </dgm:presLayoutVars>
      </dgm:prSet>
      <dgm:spPr/>
    </dgm:pt>
    <dgm:pt modelId="{4045666D-1ED3-4B5C-82B8-D63A77F80CF4}" type="pres">
      <dgm:prSet presAssocID="{94136A17-F96F-4C06-80BC-D99D4EA9BD92}" presName="horzOne" presStyleCnt="0"/>
      <dgm:spPr/>
    </dgm:pt>
    <dgm:pt modelId="{391BD30A-2E15-48D7-8281-37408FB0F894}" type="pres">
      <dgm:prSet presAssocID="{00907055-3B7E-4ECE-AE88-65BE7A6932C4}" presName="sibSpaceOne" presStyleCnt="0"/>
      <dgm:spPr/>
    </dgm:pt>
    <dgm:pt modelId="{0729B563-CF6B-4DCD-9BFB-DE5AC887C258}" type="pres">
      <dgm:prSet presAssocID="{89041EC7-DCD2-405B-A6E9-C79AEB740DB7}" presName="vertOne" presStyleCnt="0"/>
      <dgm:spPr/>
    </dgm:pt>
    <dgm:pt modelId="{BD54EA06-8772-4903-ACD5-F7642389599B}" type="pres">
      <dgm:prSet presAssocID="{89041EC7-DCD2-405B-A6E9-C79AEB740DB7}" presName="txOne" presStyleLbl="node0" presStyleIdx="1" presStyleCnt="7" custScaleX="127226">
        <dgm:presLayoutVars>
          <dgm:chPref val="3"/>
        </dgm:presLayoutVars>
      </dgm:prSet>
      <dgm:spPr/>
    </dgm:pt>
    <dgm:pt modelId="{72BA9BCE-5FE0-45B9-9D3C-5CCADF4D1174}" type="pres">
      <dgm:prSet presAssocID="{89041EC7-DCD2-405B-A6E9-C79AEB740DB7}" presName="horzOne" presStyleCnt="0"/>
      <dgm:spPr/>
    </dgm:pt>
    <dgm:pt modelId="{9D61A94B-533D-440A-A0AB-80A9B207FE0B}" type="pres">
      <dgm:prSet presAssocID="{C8F631F1-50FF-42DC-BBB8-E24E2144208B}" presName="sibSpaceOne" presStyleCnt="0"/>
      <dgm:spPr/>
    </dgm:pt>
    <dgm:pt modelId="{A2940780-5570-4ABA-9B33-5087A190848C}" type="pres">
      <dgm:prSet presAssocID="{A66E16D0-16C6-48BF-A470-73A5E5A75487}" presName="vertOne" presStyleCnt="0"/>
      <dgm:spPr/>
    </dgm:pt>
    <dgm:pt modelId="{07C4017B-57F9-4F05-BE99-697E4F60F8B3}" type="pres">
      <dgm:prSet presAssocID="{A66E16D0-16C6-48BF-A470-73A5E5A75487}" presName="txOne" presStyleLbl="node0" presStyleIdx="2" presStyleCnt="7" custScaleX="127226">
        <dgm:presLayoutVars>
          <dgm:chPref val="3"/>
        </dgm:presLayoutVars>
      </dgm:prSet>
      <dgm:spPr/>
    </dgm:pt>
    <dgm:pt modelId="{0627B430-897B-486D-93E8-62073C3927C6}" type="pres">
      <dgm:prSet presAssocID="{A66E16D0-16C6-48BF-A470-73A5E5A75487}" presName="horzOne" presStyleCnt="0"/>
      <dgm:spPr/>
    </dgm:pt>
    <dgm:pt modelId="{5EABC335-E651-4AF6-8EA4-FC7E8DDB3CCA}" type="pres">
      <dgm:prSet presAssocID="{64B65A40-6832-4963-A567-37C6E1FF4540}" presName="sibSpaceOne" presStyleCnt="0"/>
      <dgm:spPr/>
    </dgm:pt>
    <dgm:pt modelId="{9204462B-29E6-42CB-8B37-7E28EACDDA5C}" type="pres">
      <dgm:prSet presAssocID="{821AF140-28B2-44D7-BF69-BEC83701825F}" presName="vertOne" presStyleCnt="0"/>
      <dgm:spPr/>
    </dgm:pt>
    <dgm:pt modelId="{D1D6F544-3C58-4FD1-9B41-D4F457882925}" type="pres">
      <dgm:prSet presAssocID="{821AF140-28B2-44D7-BF69-BEC83701825F}" presName="txOne" presStyleLbl="node0" presStyleIdx="3" presStyleCnt="7" custScaleX="127226">
        <dgm:presLayoutVars>
          <dgm:chPref val="3"/>
        </dgm:presLayoutVars>
      </dgm:prSet>
      <dgm:spPr/>
    </dgm:pt>
    <dgm:pt modelId="{C39F0CA8-922A-4E90-858C-9F420BCD54BA}" type="pres">
      <dgm:prSet presAssocID="{821AF140-28B2-44D7-BF69-BEC83701825F}" presName="horzOne" presStyleCnt="0"/>
      <dgm:spPr/>
    </dgm:pt>
    <dgm:pt modelId="{6E180E5E-481C-484E-BF7E-2272D6CF31AC}" type="pres">
      <dgm:prSet presAssocID="{B42902EC-1BE8-40D9-9AEB-0B882682C208}" presName="sibSpaceOne" presStyleCnt="0"/>
      <dgm:spPr/>
    </dgm:pt>
    <dgm:pt modelId="{16AB8E43-1B7B-4FBB-8D9A-3D94730E8957}" type="pres">
      <dgm:prSet presAssocID="{F1BFCB6F-71D5-4971-B014-9EFABC895B79}" presName="vertOne" presStyleCnt="0"/>
      <dgm:spPr/>
    </dgm:pt>
    <dgm:pt modelId="{34881CDD-9358-4478-B9BF-BAD802C86CA0}" type="pres">
      <dgm:prSet presAssocID="{F1BFCB6F-71D5-4971-B014-9EFABC895B79}" presName="txOne" presStyleLbl="node0" presStyleIdx="4" presStyleCnt="7" custScaleX="127226">
        <dgm:presLayoutVars>
          <dgm:chPref val="3"/>
        </dgm:presLayoutVars>
      </dgm:prSet>
      <dgm:spPr/>
    </dgm:pt>
    <dgm:pt modelId="{0868C212-54B6-4766-A683-D49D99B250B1}" type="pres">
      <dgm:prSet presAssocID="{F1BFCB6F-71D5-4971-B014-9EFABC895B79}" presName="horzOne" presStyleCnt="0"/>
      <dgm:spPr/>
    </dgm:pt>
    <dgm:pt modelId="{05474FA1-7634-425C-A473-0DC3506BC71C}" type="pres">
      <dgm:prSet presAssocID="{9B1FFA55-DFD3-400A-839A-80563878211C}" presName="sibSpaceOne" presStyleCnt="0"/>
      <dgm:spPr/>
    </dgm:pt>
    <dgm:pt modelId="{39B5B8E3-A4F7-4BF2-AFD4-F3214D19A4C5}" type="pres">
      <dgm:prSet presAssocID="{699ED209-37D3-4072-B801-326B25C6679E}" presName="vertOne" presStyleCnt="0"/>
      <dgm:spPr/>
    </dgm:pt>
    <dgm:pt modelId="{B664F769-E048-4479-8E74-1A6F171A5278}" type="pres">
      <dgm:prSet presAssocID="{699ED209-37D3-4072-B801-326B25C6679E}" presName="txOne" presStyleLbl="node0" presStyleIdx="5" presStyleCnt="7" custScaleX="127226">
        <dgm:presLayoutVars>
          <dgm:chPref val="3"/>
        </dgm:presLayoutVars>
      </dgm:prSet>
      <dgm:spPr/>
    </dgm:pt>
    <dgm:pt modelId="{B7DC48E7-ED69-41E7-AB39-7045648C89DF}" type="pres">
      <dgm:prSet presAssocID="{699ED209-37D3-4072-B801-326B25C6679E}" presName="horzOne" presStyleCnt="0"/>
      <dgm:spPr/>
    </dgm:pt>
    <dgm:pt modelId="{9F006C50-0348-491D-948B-CA6FAC088100}" type="pres">
      <dgm:prSet presAssocID="{BF09D183-493E-4509-BD86-E3D93A937AFD}" presName="sibSpaceOne" presStyleCnt="0"/>
      <dgm:spPr/>
    </dgm:pt>
    <dgm:pt modelId="{A78324DD-3624-4943-B9BB-3C50504A0F86}" type="pres">
      <dgm:prSet presAssocID="{EFBE223C-B4EE-4D43-BE40-49243EA5B78E}" presName="vertOne" presStyleCnt="0"/>
      <dgm:spPr/>
    </dgm:pt>
    <dgm:pt modelId="{552DA349-BD21-4F77-9FA2-C9FF2B7E39AB}" type="pres">
      <dgm:prSet presAssocID="{EFBE223C-B4EE-4D43-BE40-49243EA5B78E}" presName="txOne" presStyleLbl="node0" presStyleIdx="6" presStyleCnt="7" custScaleX="127226">
        <dgm:presLayoutVars>
          <dgm:chPref val="3"/>
        </dgm:presLayoutVars>
      </dgm:prSet>
      <dgm:spPr/>
    </dgm:pt>
    <dgm:pt modelId="{220C16F0-DA8F-47A2-B45C-C4A4D019A389}" type="pres">
      <dgm:prSet presAssocID="{EFBE223C-B4EE-4D43-BE40-49243EA5B78E}" presName="horzOne" presStyleCnt="0"/>
      <dgm:spPr/>
    </dgm:pt>
  </dgm:ptLst>
  <dgm:cxnLst>
    <dgm:cxn modelId="{EFA5A20E-483A-48EB-BD80-3C50F2A88FEF}" srcId="{DEABD823-018A-4A4B-83F7-803A708B8BBD}" destId="{699ED209-37D3-4072-B801-326B25C6679E}" srcOrd="5" destOrd="0" parTransId="{00C70384-D4C5-45BA-9D70-AC675CE6AF08}" sibTransId="{BF09D183-493E-4509-BD86-E3D93A937AFD}"/>
    <dgm:cxn modelId="{55346B43-5096-436E-B4C7-8EAC84796E6A}" type="presOf" srcId="{F1BFCB6F-71D5-4971-B014-9EFABC895B79}" destId="{34881CDD-9358-4478-B9BF-BAD802C86CA0}" srcOrd="0" destOrd="0" presId="urn:microsoft.com/office/officeart/2005/8/layout/hierarchy4"/>
    <dgm:cxn modelId="{37248063-DB97-4C62-B355-FDC3809E624A}" type="presOf" srcId="{EFBE223C-B4EE-4D43-BE40-49243EA5B78E}" destId="{552DA349-BD21-4F77-9FA2-C9FF2B7E39AB}" srcOrd="0" destOrd="0" presId="urn:microsoft.com/office/officeart/2005/8/layout/hierarchy4"/>
    <dgm:cxn modelId="{9C6BCC7D-52C3-40AC-BD6A-5A8A6DF77718}" srcId="{DEABD823-018A-4A4B-83F7-803A708B8BBD}" destId="{821AF140-28B2-44D7-BF69-BEC83701825F}" srcOrd="3" destOrd="0" parTransId="{162E1A05-8D82-42FB-AAF9-C7CB8C4F3B88}" sibTransId="{B42902EC-1BE8-40D9-9AEB-0B882682C208}"/>
    <dgm:cxn modelId="{961D3D94-60FE-47B2-BAF6-39B1F1FF2DF2}" type="presOf" srcId="{821AF140-28B2-44D7-BF69-BEC83701825F}" destId="{D1D6F544-3C58-4FD1-9B41-D4F457882925}" srcOrd="0" destOrd="0" presId="urn:microsoft.com/office/officeart/2005/8/layout/hierarchy4"/>
    <dgm:cxn modelId="{77895BA6-C94A-4CEF-8C9B-42824A77F428}" srcId="{DEABD823-018A-4A4B-83F7-803A708B8BBD}" destId="{EFBE223C-B4EE-4D43-BE40-49243EA5B78E}" srcOrd="6" destOrd="0" parTransId="{D067F4C0-7630-4D62-ABFA-70D77BC7F448}" sibTransId="{88625C39-C895-47CF-A4B5-6495FBDB4BAB}"/>
    <dgm:cxn modelId="{9FEC69B8-7D83-41F2-9ED9-8DB26F342E7A}" type="presOf" srcId="{94136A17-F96F-4C06-80BC-D99D4EA9BD92}" destId="{1CBC9132-CEB4-472E-8788-B79845D8CFFE}" srcOrd="0" destOrd="0" presId="urn:microsoft.com/office/officeart/2005/8/layout/hierarchy4"/>
    <dgm:cxn modelId="{DB7B6DBD-0F93-46B8-970C-36E2065AA977}" type="presOf" srcId="{699ED209-37D3-4072-B801-326B25C6679E}" destId="{B664F769-E048-4479-8E74-1A6F171A5278}" srcOrd="0" destOrd="0" presId="urn:microsoft.com/office/officeart/2005/8/layout/hierarchy4"/>
    <dgm:cxn modelId="{FFFF78CD-0CB7-46E9-AD40-C4CED7F200F5}" srcId="{DEABD823-018A-4A4B-83F7-803A708B8BBD}" destId="{F1BFCB6F-71D5-4971-B014-9EFABC895B79}" srcOrd="4" destOrd="0" parTransId="{600B8C11-189F-4800-95F8-DEB828E45C65}" sibTransId="{9B1FFA55-DFD3-400A-839A-80563878211C}"/>
    <dgm:cxn modelId="{9080C6CF-FA10-400E-9740-0DBCA0D95E2E}" srcId="{DEABD823-018A-4A4B-83F7-803A708B8BBD}" destId="{89041EC7-DCD2-405B-A6E9-C79AEB740DB7}" srcOrd="1" destOrd="0" parTransId="{C0F54F14-64FD-4DF3-A93C-4C0186018B45}" sibTransId="{C8F631F1-50FF-42DC-BBB8-E24E2144208B}"/>
    <dgm:cxn modelId="{F1D95CD0-C992-470B-A783-FACDFE4B929C}" type="presOf" srcId="{A66E16D0-16C6-48BF-A470-73A5E5A75487}" destId="{07C4017B-57F9-4F05-BE99-697E4F60F8B3}" srcOrd="0" destOrd="0" presId="urn:microsoft.com/office/officeart/2005/8/layout/hierarchy4"/>
    <dgm:cxn modelId="{D2F882D9-D2E2-44DD-9715-739CE06037BB}" type="presOf" srcId="{DEABD823-018A-4A4B-83F7-803A708B8BBD}" destId="{7C30A6CA-13DF-4FC3-9C56-A5DA2D0245F7}" srcOrd="0" destOrd="0" presId="urn:microsoft.com/office/officeart/2005/8/layout/hierarchy4"/>
    <dgm:cxn modelId="{C4A3FAE7-0368-4ADC-B8B2-C66DA9003989}" type="presOf" srcId="{89041EC7-DCD2-405B-A6E9-C79AEB740DB7}" destId="{BD54EA06-8772-4903-ACD5-F7642389599B}" srcOrd="0" destOrd="0" presId="urn:microsoft.com/office/officeart/2005/8/layout/hierarchy4"/>
    <dgm:cxn modelId="{98007BEF-A9BC-43C3-8177-FEE1D82BD2B4}" srcId="{DEABD823-018A-4A4B-83F7-803A708B8BBD}" destId="{A66E16D0-16C6-48BF-A470-73A5E5A75487}" srcOrd="2" destOrd="0" parTransId="{B508A7E4-C44B-4320-AE52-955BAEAE290D}" sibTransId="{64B65A40-6832-4963-A567-37C6E1FF4540}"/>
    <dgm:cxn modelId="{1C08E5F2-B8A5-4204-9A31-231B4A69889A}" srcId="{DEABD823-018A-4A4B-83F7-803A708B8BBD}" destId="{94136A17-F96F-4C06-80BC-D99D4EA9BD92}" srcOrd="0" destOrd="0" parTransId="{DF7F1674-922E-4281-A753-9844D91750A4}" sibTransId="{00907055-3B7E-4ECE-AE88-65BE7A6932C4}"/>
    <dgm:cxn modelId="{62952C31-E9BC-4402-A3EE-EBAFD3A367D4}" type="presParOf" srcId="{7C30A6CA-13DF-4FC3-9C56-A5DA2D0245F7}" destId="{EE6B071A-9FDF-4315-9F57-4A8C53E0742E}" srcOrd="0" destOrd="0" presId="urn:microsoft.com/office/officeart/2005/8/layout/hierarchy4"/>
    <dgm:cxn modelId="{BD4EC905-54DA-4BF4-A255-FDA71AD4871E}" type="presParOf" srcId="{EE6B071A-9FDF-4315-9F57-4A8C53E0742E}" destId="{1CBC9132-CEB4-472E-8788-B79845D8CFFE}" srcOrd="0" destOrd="0" presId="urn:microsoft.com/office/officeart/2005/8/layout/hierarchy4"/>
    <dgm:cxn modelId="{19E55FB6-EE89-4F9C-BBD7-C88376968AAD}" type="presParOf" srcId="{EE6B071A-9FDF-4315-9F57-4A8C53E0742E}" destId="{4045666D-1ED3-4B5C-82B8-D63A77F80CF4}" srcOrd="1" destOrd="0" presId="urn:microsoft.com/office/officeart/2005/8/layout/hierarchy4"/>
    <dgm:cxn modelId="{23239A7A-E160-4758-997B-CBF7DB6D7C97}" type="presParOf" srcId="{7C30A6CA-13DF-4FC3-9C56-A5DA2D0245F7}" destId="{391BD30A-2E15-48D7-8281-37408FB0F894}" srcOrd="1" destOrd="0" presId="urn:microsoft.com/office/officeart/2005/8/layout/hierarchy4"/>
    <dgm:cxn modelId="{0E8914BF-EA51-4865-A93F-B93ABCCEE835}" type="presParOf" srcId="{7C30A6CA-13DF-4FC3-9C56-A5DA2D0245F7}" destId="{0729B563-CF6B-4DCD-9BFB-DE5AC887C258}" srcOrd="2" destOrd="0" presId="urn:microsoft.com/office/officeart/2005/8/layout/hierarchy4"/>
    <dgm:cxn modelId="{2C9B42ED-94C8-4F2F-A4A5-401571B80706}" type="presParOf" srcId="{0729B563-CF6B-4DCD-9BFB-DE5AC887C258}" destId="{BD54EA06-8772-4903-ACD5-F7642389599B}" srcOrd="0" destOrd="0" presId="urn:microsoft.com/office/officeart/2005/8/layout/hierarchy4"/>
    <dgm:cxn modelId="{7973ACBA-F7AA-4B20-B7D1-2781E57CBAE3}" type="presParOf" srcId="{0729B563-CF6B-4DCD-9BFB-DE5AC887C258}" destId="{72BA9BCE-5FE0-45B9-9D3C-5CCADF4D1174}" srcOrd="1" destOrd="0" presId="urn:microsoft.com/office/officeart/2005/8/layout/hierarchy4"/>
    <dgm:cxn modelId="{DEAEBD4B-5F64-48B8-BB42-3BA6314B2593}" type="presParOf" srcId="{7C30A6CA-13DF-4FC3-9C56-A5DA2D0245F7}" destId="{9D61A94B-533D-440A-A0AB-80A9B207FE0B}" srcOrd="3" destOrd="0" presId="urn:microsoft.com/office/officeart/2005/8/layout/hierarchy4"/>
    <dgm:cxn modelId="{98143AB9-5841-44F3-A2D8-EE816633379F}" type="presParOf" srcId="{7C30A6CA-13DF-4FC3-9C56-A5DA2D0245F7}" destId="{A2940780-5570-4ABA-9B33-5087A190848C}" srcOrd="4" destOrd="0" presId="urn:microsoft.com/office/officeart/2005/8/layout/hierarchy4"/>
    <dgm:cxn modelId="{FC7D23F0-D0C4-424A-A8B4-5E7F2F186F68}" type="presParOf" srcId="{A2940780-5570-4ABA-9B33-5087A190848C}" destId="{07C4017B-57F9-4F05-BE99-697E4F60F8B3}" srcOrd="0" destOrd="0" presId="urn:microsoft.com/office/officeart/2005/8/layout/hierarchy4"/>
    <dgm:cxn modelId="{B29ABB37-920F-4DBC-94A1-6A15552A4F5D}" type="presParOf" srcId="{A2940780-5570-4ABA-9B33-5087A190848C}" destId="{0627B430-897B-486D-93E8-62073C3927C6}" srcOrd="1" destOrd="0" presId="urn:microsoft.com/office/officeart/2005/8/layout/hierarchy4"/>
    <dgm:cxn modelId="{0F90BB0A-CE6A-45C4-B742-5FCCC950F60B}" type="presParOf" srcId="{7C30A6CA-13DF-4FC3-9C56-A5DA2D0245F7}" destId="{5EABC335-E651-4AF6-8EA4-FC7E8DDB3CCA}" srcOrd="5" destOrd="0" presId="urn:microsoft.com/office/officeart/2005/8/layout/hierarchy4"/>
    <dgm:cxn modelId="{F1E6B9F6-02DC-4301-B18E-8FF40C84CDD8}" type="presParOf" srcId="{7C30A6CA-13DF-4FC3-9C56-A5DA2D0245F7}" destId="{9204462B-29E6-42CB-8B37-7E28EACDDA5C}" srcOrd="6" destOrd="0" presId="urn:microsoft.com/office/officeart/2005/8/layout/hierarchy4"/>
    <dgm:cxn modelId="{15E40A6F-3BF9-43DA-8583-A2E552C16822}" type="presParOf" srcId="{9204462B-29E6-42CB-8B37-7E28EACDDA5C}" destId="{D1D6F544-3C58-4FD1-9B41-D4F457882925}" srcOrd="0" destOrd="0" presId="urn:microsoft.com/office/officeart/2005/8/layout/hierarchy4"/>
    <dgm:cxn modelId="{D094CD55-24B4-4FC5-82CE-341EFF6664EC}" type="presParOf" srcId="{9204462B-29E6-42CB-8B37-7E28EACDDA5C}" destId="{C39F0CA8-922A-4E90-858C-9F420BCD54BA}" srcOrd="1" destOrd="0" presId="urn:microsoft.com/office/officeart/2005/8/layout/hierarchy4"/>
    <dgm:cxn modelId="{30388049-A3F6-4FD3-9D4E-D8C7B45299EB}" type="presParOf" srcId="{7C30A6CA-13DF-4FC3-9C56-A5DA2D0245F7}" destId="{6E180E5E-481C-484E-BF7E-2272D6CF31AC}" srcOrd="7" destOrd="0" presId="urn:microsoft.com/office/officeart/2005/8/layout/hierarchy4"/>
    <dgm:cxn modelId="{EB80AAB4-BE0A-47B4-890C-408DBE7539A0}" type="presParOf" srcId="{7C30A6CA-13DF-4FC3-9C56-A5DA2D0245F7}" destId="{16AB8E43-1B7B-4FBB-8D9A-3D94730E8957}" srcOrd="8" destOrd="0" presId="urn:microsoft.com/office/officeart/2005/8/layout/hierarchy4"/>
    <dgm:cxn modelId="{27241B7C-9F99-4A43-AAE1-835DA5D1057B}" type="presParOf" srcId="{16AB8E43-1B7B-4FBB-8D9A-3D94730E8957}" destId="{34881CDD-9358-4478-B9BF-BAD802C86CA0}" srcOrd="0" destOrd="0" presId="urn:microsoft.com/office/officeart/2005/8/layout/hierarchy4"/>
    <dgm:cxn modelId="{9B163389-B45F-4398-9F49-460FF625899E}" type="presParOf" srcId="{16AB8E43-1B7B-4FBB-8D9A-3D94730E8957}" destId="{0868C212-54B6-4766-A683-D49D99B250B1}" srcOrd="1" destOrd="0" presId="urn:microsoft.com/office/officeart/2005/8/layout/hierarchy4"/>
    <dgm:cxn modelId="{EAB6A6F7-2F9C-4AFA-91C3-F583C5078864}" type="presParOf" srcId="{7C30A6CA-13DF-4FC3-9C56-A5DA2D0245F7}" destId="{05474FA1-7634-425C-A473-0DC3506BC71C}" srcOrd="9" destOrd="0" presId="urn:microsoft.com/office/officeart/2005/8/layout/hierarchy4"/>
    <dgm:cxn modelId="{B3E8D5E8-1452-4D4A-8DE9-6429A6B4A15B}" type="presParOf" srcId="{7C30A6CA-13DF-4FC3-9C56-A5DA2D0245F7}" destId="{39B5B8E3-A4F7-4BF2-AFD4-F3214D19A4C5}" srcOrd="10" destOrd="0" presId="urn:microsoft.com/office/officeart/2005/8/layout/hierarchy4"/>
    <dgm:cxn modelId="{52C76059-AFD5-444A-8629-2CCB9AE2BA8B}" type="presParOf" srcId="{39B5B8E3-A4F7-4BF2-AFD4-F3214D19A4C5}" destId="{B664F769-E048-4479-8E74-1A6F171A5278}" srcOrd="0" destOrd="0" presId="urn:microsoft.com/office/officeart/2005/8/layout/hierarchy4"/>
    <dgm:cxn modelId="{089FA1BC-8FE3-4939-8AC6-C7410781AF7B}" type="presParOf" srcId="{39B5B8E3-A4F7-4BF2-AFD4-F3214D19A4C5}" destId="{B7DC48E7-ED69-41E7-AB39-7045648C89DF}" srcOrd="1" destOrd="0" presId="urn:microsoft.com/office/officeart/2005/8/layout/hierarchy4"/>
    <dgm:cxn modelId="{79B8B594-C8C5-445C-8C83-450369E6DE59}" type="presParOf" srcId="{7C30A6CA-13DF-4FC3-9C56-A5DA2D0245F7}" destId="{9F006C50-0348-491D-948B-CA6FAC088100}" srcOrd="11" destOrd="0" presId="urn:microsoft.com/office/officeart/2005/8/layout/hierarchy4"/>
    <dgm:cxn modelId="{4C1434ED-E9AA-4C96-97D8-A30DB22850D4}" type="presParOf" srcId="{7C30A6CA-13DF-4FC3-9C56-A5DA2D0245F7}" destId="{A78324DD-3624-4943-B9BB-3C50504A0F86}" srcOrd="12" destOrd="0" presId="urn:microsoft.com/office/officeart/2005/8/layout/hierarchy4"/>
    <dgm:cxn modelId="{85A58A8F-94A9-42E0-B65D-8566DDA63C6E}" type="presParOf" srcId="{A78324DD-3624-4943-B9BB-3C50504A0F86}" destId="{552DA349-BD21-4F77-9FA2-C9FF2B7E39AB}" srcOrd="0" destOrd="0" presId="urn:microsoft.com/office/officeart/2005/8/layout/hierarchy4"/>
    <dgm:cxn modelId="{36D61BEF-0312-464A-B5DD-52EF5BB57A77}" type="presParOf" srcId="{A78324DD-3624-4943-B9BB-3C50504A0F86}" destId="{220C16F0-DA8F-47A2-B45C-C4A4D019A389}"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BC9132-CEB4-472E-8788-B79845D8CFFE}">
      <dsp:nvSpPr>
        <dsp:cNvPr id="0" name=""/>
        <dsp:cNvSpPr/>
      </dsp:nvSpPr>
      <dsp:spPr>
        <a:xfrm>
          <a:off x="6086" y="0"/>
          <a:ext cx="1487878" cy="4239450"/>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sl-SI" sz="1600" b="1" kern="1200" dirty="0">
              <a:solidFill>
                <a:srgbClr val="E12A26"/>
              </a:solidFill>
            </a:rPr>
            <a:t>Uporabniške raziskave</a:t>
          </a:r>
        </a:p>
        <a:p>
          <a:pPr marL="0" lvl="0" indent="0" algn="ctr" defTabSz="711200">
            <a:lnSpc>
              <a:spcPct val="90000"/>
            </a:lnSpc>
            <a:spcBef>
              <a:spcPct val="0"/>
            </a:spcBef>
            <a:spcAft>
              <a:spcPct val="35000"/>
            </a:spcAft>
            <a:buNone/>
          </a:pPr>
          <a:r>
            <a:rPr lang="sl-SI" sz="1600" kern="1200" dirty="0">
              <a:solidFill>
                <a:schemeClr val="tx1"/>
              </a:solidFill>
            </a:rPr>
            <a:t>identifikacija potreb, navad, mnenj, spremljanje uporabniških aktivnosti, evalvacije</a:t>
          </a:r>
        </a:p>
      </dsp:txBody>
      <dsp:txXfrm>
        <a:off x="49664" y="43578"/>
        <a:ext cx="1400722" cy="4152294"/>
      </dsp:txXfrm>
    </dsp:sp>
    <dsp:sp modelId="{BD54EA06-8772-4903-ACD5-F7642389599B}">
      <dsp:nvSpPr>
        <dsp:cNvPr id="0" name=""/>
        <dsp:cNvSpPr/>
      </dsp:nvSpPr>
      <dsp:spPr>
        <a:xfrm>
          <a:off x="1691446" y="0"/>
          <a:ext cx="1495519" cy="4239450"/>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sl-SI" sz="1600" b="1" kern="1200" dirty="0">
              <a:solidFill>
                <a:srgbClr val="E12A26"/>
              </a:solidFill>
            </a:rPr>
            <a:t>Jezikoslovje</a:t>
          </a:r>
        </a:p>
        <a:p>
          <a:pPr marL="0" lvl="0" indent="0" algn="ctr" defTabSz="711200">
            <a:lnSpc>
              <a:spcPct val="90000"/>
            </a:lnSpc>
            <a:spcBef>
              <a:spcPct val="0"/>
            </a:spcBef>
            <a:spcAft>
              <a:spcPct val="35000"/>
            </a:spcAft>
            <a:buNone/>
          </a:pPr>
          <a:r>
            <a:rPr lang="sl-SI" sz="1600" b="0" kern="1200" dirty="0">
              <a:solidFill>
                <a:schemeClr val="tx1"/>
              </a:solidFill>
            </a:rPr>
            <a:t>leksikografija, leksikologija, metodologija za podatkovno pripravo, izdelava učnih množic, ocena rezultatov</a:t>
          </a:r>
        </a:p>
      </dsp:txBody>
      <dsp:txXfrm>
        <a:off x="1735248" y="43802"/>
        <a:ext cx="1407915" cy="4151846"/>
      </dsp:txXfrm>
    </dsp:sp>
    <dsp:sp modelId="{07C4017B-57F9-4F05-BE99-697E4F60F8B3}">
      <dsp:nvSpPr>
        <dsp:cNvPr id="0" name=""/>
        <dsp:cNvSpPr/>
      </dsp:nvSpPr>
      <dsp:spPr>
        <a:xfrm>
          <a:off x="3384447" y="0"/>
          <a:ext cx="1495519" cy="4239450"/>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l-SI" sz="1400" b="1" kern="1200" dirty="0">
              <a:solidFill>
                <a:srgbClr val="E12A26"/>
              </a:solidFill>
            </a:rPr>
            <a:t>Programiranje</a:t>
          </a:r>
        </a:p>
        <a:p>
          <a:pPr marL="0" lvl="0" indent="0" algn="ctr" defTabSz="622300">
            <a:lnSpc>
              <a:spcPct val="90000"/>
            </a:lnSpc>
            <a:spcBef>
              <a:spcPct val="0"/>
            </a:spcBef>
            <a:spcAft>
              <a:spcPct val="35000"/>
            </a:spcAft>
            <a:buNone/>
          </a:pPr>
          <a:r>
            <a:rPr lang="sl-SI" sz="1600" kern="1200" dirty="0">
              <a:solidFill>
                <a:schemeClr val="tx1"/>
              </a:solidFill>
            </a:rPr>
            <a:t>učenje sistemov, luščenje podatkov, avtomatska obdelava podatkov</a:t>
          </a:r>
        </a:p>
      </dsp:txBody>
      <dsp:txXfrm>
        <a:off x="3428249" y="43802"/>
        <a:ext cx="1407915" cy="4151846"/>
      </dsp:txXfrm>
    </dsp:sp>
    <dsp:sp modelId="{D1D6F544-3C58-4FD1-9B41-D4F457882925}">
      <dsp:nvSpPr>
        <dsp:cNvPr id="0" name=""/>
        <dsp:cNvSpPr/>
      </dsp:nvSpPr>
      <dsp:spPr>
        <a:xfrm>
          <a:off x="5077447" y="0"/>
          <a:ext cx="1495519" cy="4239450"/>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endParaRPr lang="sl-SI" sz="1600" b="1" kern="1200" dirty="0">
            <a:solidFill>
              <a:srgbClr val="E12A26"/>
            </a:solidFill>
          </a:endParaRPr>
        </a:p>
        <a:p>
          <a:pPr marL="0" lvl="0" indent="0" algn="ctr" defTabSz="711200">
            <a:lnSpc>
              <a:spcPct val="90000"/>
            </a:lnSpc>
            <a:spcBef>
              <a:spcPct val="0"/>
            </a:spcBef>
            <a:spcAft>
              <a:spcPct val="35000"/>
            </a:spcAft>
            <a:buNone/>
          </a:pPr>
          <a:r>
            <a:rPr lang="sl-SI" sz="1600" b="1" kern="1200" dirty="0">
              <a:solidFill>
                <a:srgbClr val="E12A26"/>
              </a:solidFill>
            </a:rPr>
            <a:t>Podatkovna baza</a:t>
          </a:r>
        </a:p>
        <a:p>
          <a:pPr marL="0" lvl="0" indent="0" algn="ctr" defTabSz="711200">
            <a:lnSpc>
              <a:spcPct val="90000"/>
            </a:lnSpc>
            <a:spcBef>
              <a:spcPct val="0"/>
            </a:spcBef>
            <a:spcAft>
              <a:spcPct val="35000"/>
            </a:spcAft>
            <a:buNone/>
          </a:pPr>
          <a:r>
            <a:rPr lang="sl-SI" sz="1600" kern="1200" dirty="0">
              <a:solidFill>
                <a:schemeClr val="tx1"/>
              </a:solidFill>
            </a:rPr>
            <a:t>strežniška podpora, zaledje sistema, čelni del sistema (vmesnik)</a:t>
          </a:r>
        </a:p>
      </dsp:txBody>
      <dsp:txXfrm>
        <a:off x="5121249" y="43802"/>
        <a:ext cx="1407915" cy="4151846"/>
      </dsp:txXfrm>
    </dsp:sp>
    <dsp:sp modelId="{34881CDD-9358-4478-B9BF-BAD802C86CA0}">
      <dsp:nvSpPr>
        <dsp:cNvPr id="0" name=""/>
        <dsp:cNvSpPr/>
      </dsp:nvSpPr>
      <dsp:spPr>
        <a:xfrm>
          <a:off x="6770448" y="0"/>
          <a:ext cx="1495519" cy="4239450"/>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sl-SI" sz="1600" b="1" kern="1200" dirty="0">
              <a:solidFill>
                <a:srgbClr val="E12A26"/>
              </a:solidFill>
            </a:rPr>
            <a:t>Oblikovanje</a:t>
          </a:r>
        </a:p>
        <a:p>
          <a:pPr marL="0" lvl="0" indent="0" algn="ctr" defTabSz="711200">
            <a:lnSpc>
              <a:spcPct val="90000"/>
            </a:lnSpc>
            <a:spcBef>
              <a:spcPct val="0"/>
            </a:spcBef>
            <a:spcAft>
              <a:spcPct val="35000"/>
            </a:spcAft>
            <a:buNone/>
          </a:pPr>
          <a:r>
            <a:rPr lang="sl-SI" sz="1600" kern="1200" dirty="0">
              <a:solidFill>
                <a:schemeClr val="tx1"/>
              </a:solidFill>
            </a:rPr>
            <a:t>zasnova in oblikovanje programskega vmesnika in spletnih strani, </a:t>
          </a:r>
          <a:r>
            <a:rPr lang="sl-SI" sz="1600" kern="1200" dirty="0" err="1">
              <a:solidFill>
                <a:schemeClr val="tx1"/>
              </a:solidFill>
            </a:rPr>
            <a:t>diseminacijska</a:t>
          </a:r>
          <a:r>
            <a:rPr lang="sl-SI" sz="1600" kern="1200" dirty="0">
              <a:solidFill>
                <a:schemeClr val="tx1"/>
              </a:solidFill>
            </a:rPr>
            <a:t> gradiva</a:t>
          </a:r>
        </a:p>
      </dsp:txBody>
      <dsp:txXfrm>
        <a:off x="6814250" y="43802"/>
        <a:ext cx="1407915" cy="4151846"/>
      </dsp:txXfrm>
    </dsp:sp>
    <dsp:sp modelId="{B664F769-E048-4479-8E74-1A6F171A5278}">
      <dsp:nvSpPr>
        <dsp:cNvPr id="0" name=""/>
        <dsp:cNvSpPr/>
      </dsp:nvSpPr>
      <dsp:spPr>
        <a:xfrm>
          <a:off x="8463449" y="0"/>
          <a:ext cx="1495519" cy="4239450"/>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sl-SI" sz="1600" b="1" kern="1200" dirty="0">
              <a:solidFill>
                <a:srgbClr val="E12A26"/>
              </a:solidFill>
            </a:rPr>
            <a:t>Uporabniško vključevanje </a:t>
          </a:r>
        </a:p>
        <a:p>
          <a:pPr marL="0" lvl="0" indent="0" algn="ctr" defTabSz="711200">
            <a:lnSpc>
              <a:spcPct val="90000"/>
            </a:lnSpc>
            <a:spcBef>
              <a:spcPct val="0"/>
            </a:spcBef>
            <a:spcAft>
              <a:spcPct val="35000"/>
            </a:spcAft>
            <a:buNone/>
          </a:pPr>
          <a:r>
            <a:rPr lang="sl-SI" sz="1600" kern="1200" dirty="0">
              <a:solidFill>
                <a:schemeClr val="tx1"/>
              </a:solidFill>
            </a:rPr>
            <a:t>množičenje, </a:t>
          </a:r>
          <a:r>
            <a:rPr lang="sl-SI" sz="1600" kern="1200" dirty="0" err="1">
              <a:solidFill>
                <a:schemeClr val="tx1"/>
              </a:solidFill>
            </a:rPr>
            <a:t>kolaborativna</a:t>
          </a:r>
          <a:r>
            <a:rPr lang="sl-SI" sz="1600" kern="1200" dirty="0">
              <a:solidFill>
                <a:schemeClr val="tx1"/>
              </a:solidFill>
            </a:rPr>
            <a:t> leksikografija, posredovanje povratne informacije</a:t>
          </a:r>
        </a:p>
      </dsp:txBody>
      <dsp:txXfrm>
        <a:off x="8507251" y="43802"/>
        <a:ext cx="1407915" cy="4151846"/>
      </dsp:txXfrm>
    </dsp:sp>
    <dsp:sp modelId="{552DA349-BD21-4F77-9FA2-C9FF2B7E39AB}">
      <dsp:nvSpPr>
        <dsp:cNvPr id="0" name=""/>
        <dsp:cNvSpPr/>
      </dsp:nvSpPr>
      <dsp:spPr>
        <a:xfrm>
          <a:off x="10156450" y="0"/>
          <a:ext cx="1495519" cy="4239450"/>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sl-SI" sz="1600" b="1" kern="1200" dirty="0">
              <a:solidFill>
                <a:srgbClr val="E12A26"/>
              </a:solidFill>
            </a:rPr>
            <a:t>Diseminacija</a:t>
          </a:r>
        </a:p>
        <a:p>
          <a:pPr marL="0" lvl="0" indent="0" algn="ctr" defTabSz="711200">
            <a:lnSpc>
              <a:spcPct val="90000"/>
            </a:lnSpc>
            <a:spcBef>
              <a:spcPct val="0"/>
            </a:spcBef>
            <a:spcAft>
              <a:spcPct val="35000"/>
            </a:spcAft>
            <a:buNone/>
          </a:pPr>
          <a:r>
            <a:rPr lang="sl-SI" sz="1600" kern="1200" dirty="0">
              <a:solidFill>
                <a:schemeClr val="tx1"/>
              </a:solidFill>
            </a:rPr>
            <a:t>seznanjanje javnosti z novimi koncepti, uporabniška podpora, izobraževanja</a:t>
          </a:r>
        </a:p>
      </dsp:txBody>
      <dsp:txXfrm>
        <a:off x="10200252" y="43802"/>
        <a:ext cx="1407915" cy="415184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BF28359-65A2-B246-A21E-3F621B6AE734}" type="datetimeFigureOut">
              <a:t>14. 11. 2019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42D3372-294B-5C43-9CA3-14C0347CCBB0}" type="slidenum">
              <a:t>‹#›</a:t>
            </a:fld>
            <a:endParaRPr lang="en-US"/>
          </a:p>
        </p:txBody>
      </p:sp>
    </p:spTree>
    <p:extLst>
      <p:ext uri="{BB962C8B-B14F-4D97-AF65-F5344CB8AC3E}">
        <p14:creationId xmlns:p14="http://schemas.microsoft.com/office/powerpoint/2010/main" val="7816689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0FA7AB-2AAD-7E4C-97D9-5CCBF4EDFB16}" type="datetimeFigureOut">
              <a:rPr lang="en-US" smtClean="0"/>
              <a:t>11/14/2019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911069-1BB9-0445-B2A6-1092DEC4DA59}" type="slidenum">
              <a:rPr lang="en-US" smtClean="0"/>
              <a:t>‹#›</a:t>
            </a:fld>
            <a:endParaRPr lang="en-US"/>
          </a:p>
        </p:txBody>
      </p:sp>
    </p:spTree>
    <p:extLst>
      <p:ext uri="{BB962C8B-B14F-4D97-AF65-F5344CB8AC3E}">
        <p14:creationId xmlns:p14="http://schemas.microsoft.com/office/powerpoint/2010/main" val="8514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cxnSp>
        <p:nvCxnSpPr>
          <p:cNvPr id="14" name="Straight Connector 13"/>
          <p:cNvCxnSpPr/>
          <p:nvPr userDrawn="1"/>
        </p:nvCxnSpPr>
        <p:spPr>
          <a:xfrm>
            <a:off x="1722729" y="4425244"/>
            <a:ext cx="2149412"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5" name="Text Placeholder 4"/>
          <p:cNvSpPr>
            <a:spLocks noGrp="1"/>
          </p:cNvSpPr>
          <p:nvPr>
            <p:ph type="body" sz="quarter" idx="10" hasCustomPrompt="1"/>
          </p:nvPr>
        </p:nvSpPr>
        <p:spPr>
          <a:xfrm>
            <a:off x="1693575" y="1344156"/>
            <a:ext cx="9247776" cy="1102179"/>
          </a:xfrm>
          <a:prstGeom prst="rect">
            <a:avLst/>
          </a:prstGeom>
        </p:spPr>
        <p:txBody>
          <a:bodyPr lIns="0" tIns="360000" rIns="0" bIns="0" anchor="t" anchorCtr="0">
            <a:spAutoFit/>
          </a:bodyPr>
          <a:lstStyle>
            <a:lvl1pPr marL="0" indent="0">
              <a:lnSpc>
                <a:spcPct val="100000"/>
              </a:lnSpc>
              <a:spcBef>
                <a:spcPts val="0"/>
              </a:spcBef>
              <a:buNone/>
              <a:defRPr sz="4800" b="1" i="0" baseline="0">
                <a:solidFill>
                  <a:schemeClr val="tx1"/>
                </a:solidFill>
                <a:latin typeface="Source Sans Pro Bold" charset="0"/>
                <a:ea typeface="Source Sans Pro Bold" charset="0"/>
                <a:cs typeface="Source Sans Pro Bold" charset="0"/>
              </a:defRPr>
            </a:lvl1pPr>
          </a:lstStyle>
          <a:p>
            <a:pPr lvl="0"/>
            <a:r>
              <a:rPr lang="en-US" dirty="0"/>
              <a:t>The Title of This Presentation</a:t>
            </a:r>
          </a:p>
        </p:txBody>
      </p:sp>
      <p:sp>
        <p:nvSpPr>
          <p:cNvPr id="16" name="Text Placeholder 15"/>
          <p:cNvSpPr>
            <a:spLocks noGrp="1"/>
          </p:cNvSpPr>
          <p:nvPr>
            <p:ph type="body" sz="quarter" idx="11" hasCustomPrompt="1"/>
          </p:nvPr>
        </p:nvSpPr>
        <p:spPr>
          <a:xfrm>
            <a:off x="1693575" y="2446335"/>
            <a:ext cx="9247716" cy="1015420"/>
          </a:xfrm>
          <a:prstGeom prst="rect">
            <a:avLst/>
          </a:prstGeom>
        </p:spPr>
        <p:txBody>
          <a:bodyPr lIns="0" tIns="36000" rIns="0" bIns="360000">
            <a:spAutoFit/>
          </a:bodyPr>
          <a:lstStyle>
            <a:lvl1pPr marL="0" indent="0">
              <a:lnSpc>
                <a:spcPct val="100000"/>
              </a:lnSpc>
              <a:buNone/>
              <a:defRPr sz="4000" b="0" i="0">
                <a:solidFill>
                  <a:schemeClr val="tx1"/>
                </a:solidFill>
                <a:latin typeface="Source Sans Pro Light" charset="0"/>
                <a:ea typeface="Source Sans Pro Light" charset="0"/>
                <a:cs typeface="Source Sans Pro Light" charset="0"/>
              </a:defRPr>
            </a:lvl1pPr>
            <a:lvl2pPr marL="457200" indent="0">
              <a:buNone/>
              <a:defRPr sz="4800" b="0" i="0">
                <a:solidFill>
                  <a:schemeClr val="bg1"/>
                </a:solidFill>
                <a:latin typeface="Roboto Slab Light" charset="0"/>
                <a:ea typeface="Roboto Slab Light" charset="0"/>
                <a:cs typeface="Roboto Slab Light" charset="0"/>
              </a:defRPr>
            </a:lvl2pPr>
            <a:lvl3pPr marL="914400" indent="0">
              <a:buNone/>
              <a:defRPr sz="4800" b="0" i="0">
                <a:solidFill>
                  <a:schemeClr val="bg1"/>
                </a:solidFill>
                <a:latin typeface="Roboto Slab Light" charset="0"/>
                <a:ea typeface="Roboto Slab Light" charset="0"/>
                <a:cs typeface="Roboto Slab Light" charset="0"/>
              </a:defRPr>
            </a:lvl3pPr>
            <a:lvl4pPr marL="1371600" indent="0">
              <a:buNone/>
              <a:defRPr sz="4800" b="0" i="0">
                <a:solidFill>
                  <a:schemeClr val="bg1"/>
                </a:solidFill>
                <a:latin typeface="Roboto Slab Light" charset="0"/>
                <a:ea typeface="Roboto Slab Light" charset="0"/>
                <a:cs typeface="Roboto Slab Light" charset="0"/>
              </a:defRPr>
            </a:lvl4pPr>
            <a:lvl5pPr marL="1828800" indent="0">
              <a:buNone/>
              <a:defRPr sz="4800" b="0" i="0">
                <a:solidFill>
                  <a:schemeClr val="bg1"/>
                </a:solidFill>
                <a:latin typeface="Roboto Slab Light" charset="0"/>
                <a:ea typeface="Roboto Slab Light" charset="0"/>
                <a:cs typeface="Roboto Slab Light" charset="0"/>
              </a:defRPr>
            </a:lvl5pPr>
          </a:lstStyle>
          <a:p>
            <a:pPr lvl="0"/>
            <a:r>
              <a:rPr lang="en-US" dirty="0"/>
              <a:t>The Subtitle of This Presentation</a:t>
            </a:r>
          </a:p>
        </p:txBody>
      </p:sp>
      <p:sp>
        <p:nvSpPr>
          <p:cNvPr id="4" name="Text Placeholder 3"/>
          <p:cNvSpPr>
            <a:spLocks noGrp="1"/>
          </p:cNvSpPr>
          <p:nvPr>
            <p:ph type="body" sz="quarter" idx="14" hasCustomPrompt="1"/>
          </p:nvPr>
        </p:nvSpPr>
        <p:spPr>
          <a:xfrm>
            <a:off x="1703388" y="3461755"/>
            <a:ext cx="8147194" cy="601497"/>
          </a:xfrm>
          <a:prstGeom prst="rect">
            <a:avLst/>
          </a:prstGeom>
        </p:spPr>
        <p:txBody>
          <a:bodyPr wrap="square" lIns="0" tIns="108000" rIns="0" bIns="0">
            <a:spAutoFit/>
          </a:bodyPr>
          <a:lstStyle>
            <a:lvl1pPr marL="0" indent="0">
              <a:lnSpc>
                <a:spcPct val="100000"/>
              </a:lnSpc>
              <a:spcBef>
                <a:spcPts val="0"/>
              </a:spcBef>
              <a:spcAft>
                <a:spcPts val="800"/>
              </a:spcAft>
              <a:buNone/>
              <a:defRPr sz="1600" b="0" i="0" baseline="0">
                <a:solidFill>
                  <a:schemeClr val="tx1"/>
                </a:solidFill>
                <a:latin typeface="Source Sans Pro Regular" charset="0"/>
                <a:ea typeface="Source Sans Pro Regular" charset="0"/>
                <a:cs typeface="Source Sans Pro Regular"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err="1"/>
              <a:t>Write authors or some subtitle here. After typing in your text, please align all text boxes one on another, so the edges of the boxes will touch.</a:t>
            </a:r>
          </a:p>
        </p:txBody>
      </p:sp>
      <p:sp>
        <p:nvSpPr>
          <p:cNvPr id="11" name="Rectangle 7"/>
          <p:cNvSpPr/>
          <p:nvPr userDrawn="1"/>
        </p:nvSpPr>
        <p:spPr>
          <a:xfrm>
            <a:off x="0" y="0"/>
            <a:ext cx="1693575" cy="1799064"/>
          </a:xfrm>
          <a:custGeom>
            <a:avLst/>
            <a:gdLst>
              <a:gd name="connsiteX0" fmla="*/ 0 w 3377381"/>
              <a:gd name="connsiteY0" fmla="*/ 0 h 3587750"/>
              <a:gd name="connsiteX1" fmla="*/ 3377381 w 3377381"/>
              <a:gd name="connsiteY1" fmla="*/ 0 h 3587750"/>
              <a:gd name="connsiteX2" fmla="*/ 3377381 w 3377381"/>
              <a:gd name="connsiteY2" fmla="*/ 3587750 h 3587750"/>
              <a:gd name="connsiteX3" fmla="*/ 0 w 3377381"/>
              <a:gd name="connsiteY3" fmla="*/ 3587750 h 3587750"/>
              <a:gd name="connsiteX4" fmla="*/ 0 w 3377381"/>
              <a:gd name="connsiteY4" fmla="*/ 0 h 3587750"/>
              <a:gd name="connsiteX0" fmla="*/ 0 w 3377381"/>
              <a:gd name="connsiteY0" fmla="*/ 0 h 3587750"/>
              <a:gd name="connsiteX1" fmla="*/ 3377381 w 3377381"/>
              <a:gd name="connsiteY1" fmla="*/ 0 h 3587750"/>
              <a:gd name="connsiteX2" fmla="*/ 0 w 3377381"/>
              <a:gd name="connsiteY2" fmla="*/ 3587750 h 3587750"/>
              <a:gd name="connsiteX3" fmla="*/ 0 w 3377381"/>
              <a:gd name="connsiteY3" fmla="*/ 0 h 3587750"/>
            </a:gdLst>
            <a:ahLst/>
            <a:cxnLst>
              <a:cxn ang="0">
                <a:pos x="connsiteX0" y="connsiteY0"/>
              </a:cxn>
              <a:cxn ang="0">
                <a:pos x="connsiteX1" y="connsiteY1"/>
              </a:cxn>
              <a:cxn ang="0">
                <a:pos x="connsiteX2" y="connsiteY2"/>
              </a:cxn>
              <a:cxn ang="0">
                <a:pos x="connsiteX3" y="connsiteY3"/>
              </a:cxn>
            </a:cxnLst>
            <a:rect l="l" t="t" r="r" b="b"/>
            <a:pathLst>
              <a:path w="3377381" h="3587750">
                <a:moveTo>
                  <a:pt x="0" y="0"/>
                </a:moveTo>
                <a:lnTo>
                  <a:pt x="3377381" y="0"/>
                </a:lnTo>
                <a:lnTo>
                  <a:pt x="0" y="3587750"/>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0" name="Text Placeholder 3"/>
          <p:cNvSpPr>
            <a:spLocks noGrp="1"/>
          </p:cNvSpPr>
          <p:nvPr>
            <p:ph type="body" sz="quarter" idx="15" hasCustomPrompt="1"/>
          </p:nvPr>
        </p:nvSpPr>
        <p:spPr>
          <a:xfrm>
            <a:off x="1703388" y="4359846"/>
            <a:ext cx="6840000" cy="278332"/>
          </a:xfrm>
          <a:prstGeom prst="rect">
            <a:avLst/>
          </a:prstGeom>
        </p:spPr>
        <p:txBody>
          <a:bodyPr lIns="0" tIns="108000" rIns="0" bIns="0">
            <a:spAutoFit/>
          </a:bodyPr>
          <a:lstStyle>
            <a:lvl1pPr marL="0" indent="0">
              <a:lnSpc>
                <a:spcPct val="100000"/>
              </a:lnSpc>
              <a:spcBef>
                <a:spcPts val="0"/>
              </a:spcBef>
              <a:spcAft>
                <a:spcPts val="800"/>
              </a:spcAft>
              <a:buNone/>
              <a:defRPr sz="1100" b="0" i="0" baseline="0">
                <a:solidFill>
                  <a:schemeClr val="tx1"/>
                </a:solidFill>
                <a:latin typeface="Source Sans Pro Regular" charset="0"/>
                <a:ea typeface="Source Sans Pro Regular" charset="0"/>
                <a:cs typeface="Source Sans Pro Regular"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err="1"/>
              <a:t>Date, Place or another subtitle</a:t>
            </a:r>
          </a:p>
        </p:txBody>
      </p:sp>
      <p:sp>
        <p:nvSpPr>
          <p:cNvPr id="22" name="Text Placeholder 3"/>
          <p:cNvSpPr>
            <a:spLocks noGrp="1"/>
          </p:cNvSpPr>
          <p:nvPr>
            <p:ph type="body" sz="quarter" idx="16" hasCustomPrompt="1"/>
          </p:nvPr>
        </p:nvSpPr>
        <p:spPr>
          <a:xfrm>
            <a:off x="1703388" y="4066125"/>
            <a:ext cx="8147194" cy="293721"/>
          </a:xfrm>
          <a:prstGeom prst="rect">
            <a:avLst/>
          </a:prstGeom>
        </p:spPr>
        <p:txBody>
          <a:bodyPr wrap="square" lIns="0" tIns="108000" rIns="0" bIns="0">
            <a:spAutoFit/>
          </a:bodyPr>
          <a:lstStyle>
            <a:lvl1pPr marL="0" indent="0">
              <a:lnSpc>
                <a:spcPct val="100000"/>
              </a:lnSpc>
              <a:spcBef>
                <a:spcPts val="0"/>
              </a:spcBef>
              <a:spcAft>
                <a:spcPts val="800"/>
              </a:spcAft>
              <a:buNone/>
              <a:defRPr sz="1200" b="0" i="0" baseline="0">
                <a:solidFill>
                  <a:schemeClr val="tx1"/>
                </a:solidFill>
                <a:latin typeface="Source Sans Pro Regular" charset="0"/>
                <a:ea typeface="Source Sans Pro Regular" charset="0"/>
                <a:cs typeface="Source Sans Pro Regular"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r>
              <a:rPr lang="en-US"/>
              <a:t>Write your company or university here, or some other information.</a:t>
            </a:r>
          </a:p>
        </p:txBody>
      </p:sp>
      <p:sp>
        <p:nvSpPr>
          <p:cNvPr id="7" name="Picture Placeholder 6"/>
          <p:cNvSpPr>
            <a:spLocks noGrp="1"/>
          </p:cNvSpPr>
          <p:nvPr>
            <p:ph type="pic" sz="quarter" idx="17" hasCustomPrompt="1"/>
          </p:nvPr>
        </p:nvSpPr>
        <p:spPr>
          <a:xfrm>
            <a:off x="1502794" y="494471"/>
            <a:ext cx="2404800" cy="846967"/>
          </a:xfrm>
          <a:prstGeom prst="rect">
            <a:avLst/>
          </a:prstGeom>
        </p:spPr>
        <p:txBody>
          <a:bodyPr/>
          <a:lstStyle>
            <a:lvl1pPr marL="0" indent="0">
              <a:buNone/>
              <a:defRPr sz="1800" b="0" i="0" baseline="0">
                <a:latin typeface="Source Sans Pro" charset="0"/>
                <a:ea typeface="Source Sans Pro" charset="0"/>
                <a:cs typeface="Source Sans Pro" charset="0"/>
              </a:defRPr>
            </a:lvl1pPr>
          </a:lstStyle>
          <a:p>
            <a:r>
              <a:rPr lang="en-US" sz="1800" b="0" i="0">
                <a:latin typeface="Source Sans Pro" charset="0"/>
                <a:ea typeface="Source Sans Pro" charset="0"/>
                <a:cs typeface="Source Sans Pro" charset="0"/>
              </a:rPr>
              <a:t>Insert one of the CJVT logotypes - a png version (RGB mode)</a:t>
            </a:r>
            <a:endParaRPr lang="en-US"/>
          </a:p>
        </p:txBody>
      </p:sp>
    </p:spTree>
    <p:extLst>
      <p:ext uri="{BB962C8B-B14F-4D97-AF65-F5344CB8AC3E}">
        <p14:creationId xmlns:p14="http://schemas.microsoft.com/office/powerpoint/2010/main" val="1675610405"/>
      </p:ext>
    </p:extLst>
  </p:cSld>
  <p:clrMapOvr>
    <a:masterClrMapping/>
  </p:clrMapOvr>
  <p:extLst>
    <p:ext uri="{DCECCB84-F9BA-43D5-87BE-67443E8EF086}">
      <p15:sldGuideLst xmlns:p15="http://schemas.microsoft.com/office/powerpoint/2012/main">
        <p15:guide id="3" pos="1073">
          <p15:clr>
            <a:srgbClr val="FBAE40"/>
          </p15:clr>
        </p15:guide>
        <p15:guide id="4" orient="horz" pos="731" userDrawn="1">
          <p15:clr>
            <a:srgbClr val="FBAE40"/>
          </p15:clr>
        </p15:guide>
        <p15:guide id="5" orient="horz" pos="436" userDrawn="1">
          <p15:clr>
            <a:srgbClr val="FBAE40"/>
          </p15:clr>
        </p15:guide>
        <p15:guide id="6" orient="horz" pos="84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Phrase, Title or Subtitl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p:cNvSpPr>
            <a:spLocks noGrp="1"/>
          </p:cNvSpPr>
          <p:nvPr>
            <p:ph type="body" sz="quarter" idx="12" hasCustomPrompt="1"/>
          </p:nvPr>
        </p:nvSpPr>
        <p:spPr>
          <a:xfrm>
            <a:off x="1703388" y="3697447"/>
            <a:ext cx="7180766" cy="2215991"/>
          </a:xfrm>
          <a:prstGeom prst="rect">
            <a:avLst/>
          </a:prstGeom>
        </p:spPr>
        <p:txBody>
          <a:bodyPr lIns="0" tIns="0" rIns="0" bIns="0" anchor="b" anchorCtr="0">
            <a:sp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4000" b="1" i="0" baseline="0">
                <a:solidFill>
                  <a:schemeClr val="bg1"/>
                </a:solidFill>
                <a:latin typeface="Source Sans Pro" charset="0"/>
                <a:ea typeface="Source Sans Pro" charset="0"/>
                <a:cs typeface="Source Sans Pro"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Lorem ipsum dolor sit, consectetur adipiscing. Ipsum dolor sit amet, consectetur adipiscing elit.</a:t>
            </a:r>
          </a:p>
        </p:txBody>
      </p:sp>
    </p:spTree>
    <p:extLst>
      <p:ext uri="{BB962C8B-B14F-4D97-AF65-F5344CB8AC3E}">
        <p14:creationId xmlns:p14="http://schemas.microsoft.com/office/powerpoint/2010/main" val="2031013724"/>
      </p:ext>
    </p:extLst>
  </p:cSld>
  <p:clrMapOvr>
    <a:masterClrMapping/>
  </p:clrMapOvr>
  <p:extLst>
    <p:ext uri="{DCECCB84-F9BA-43D5-87BE-67443E8EF086}">
      <p15:sldGuideLst xmlns:p15="http://schemas.microsoft.com/office/powerpoint/2012/main">
        <p15:guide id="1" pos="1073">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Two-Column and Highlighted Tex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b="0" i="0">
                <a:solidFill>
                  <a:schemeClr val="accent6"/>
                </a:solidFill>
                <a:latin typeface="Source Sans Pro" charset="0"/>
                <a:ea typeface="Source Sans Pro" charset="0"/>
                <a:cs typeface="Source Sans Pro" charset="0"/>
              </a:defRPr>
            </a:lvl1pPr>
          </a:lstStyle>
          <a:p>
            <a:fld id="{4C9B3A9F-9653-8447-8F2D-3258C61FAAD1}" type="slidenum">
              <a:rPr lang="en-US" smtClean="0"/>
              <a:pPr/>
              <a:t>‹#›</a:t>
            </a:fld>
            <a:r>
              <a:rPr lang="en-US"/>
              <a:t>/x</a:t>
            </a:r>
            <a:endParaRPr lang="en-US" dirty="0"/>
          </a:p>
        </p:txBody>
      </p:sp>
      <p:sp>
        <p:nvSpPr>
          <p:cNvPr id="4" name="Text Placeholder 7"/>
          <p:cNvSpPr>
            <a:spLocks noGrp="1"/>
          </p:cNvSpPr>
          <p:nvPr>
            <p:ph type="body" sz="quarter" idx="14" hasCustomPrompt="1"/>
          </p:nvPr>
        </p:nvSpPr>
        <p:spPr>
          <a:xfrm>
            <a:off x="814389" y="834360"/>
            <a:ext cx="9756478" cy="979069"/>
          </a:xfrm>
          <a:prstGeom prst="rect">
            <a:avLst/>
          </a:prstGeom>
        </p:spPr>
        <p:txBody>
          <a:bodyPr wrap="square" lIns="0" tIns="0" rIns="0" bIns="360000">
            <a:spAutoFit/>
          </a:bodyPr>
          <a:lstStyle>
            <a:lvl1pPr marL="0" indent="0">
              <a:lnSpc>
                <a:spcPct val="100000"/>
              </a:lnSpc>
              <a:spcBef>
                <a:spcPts val="0"/>
              </a:spcBef>
              <a:buNone/>
              <a:defRPr sz="4000" b="1" i="0" baseline="0">
                <a:solidFill>
                  <a:schemeClr val="tx1"/>
                </a:solidFill>
                <a:latin typeface="Source Sans Pro Bold" charset="0"/>
                <a:ea typeface="Source Sans Pro Bold" charset="0"/>
                <a:cs typeface="Source Sans Pro Bold" charset="0"/>
              </a:defRPr>
            </a:lvl1pPr>
          </a:lstStyle>
          <a:p>
            <a:pPr lvl="0"/>
            <a:r>
              <a:rPr lang="en-US"/>
              <a:t>Title,Two-Columns and Highlighted Text</a:t>
            </a:r>
            <a:endParaRPr lang="en-US" dirty="0"/>
          </a:p>
        </p:txBody>
      </p:sp>
      <p:sp>
        <p:nvSpPr>
          <p:cNvPr id="7" name="Text Placeholder 5"/>
          <p:cNvSpPr>
            <a:spLocks noGrp="1"/>
          </p:cNvSpPr>
          <p:nvPr>
            <p:ph type="body" sz="quarter" idx="13" hasCustomPrompt="1"/>
          </p:nvPr>
        </p:nvSpPr>
        <p:spPr>
          <a:xfrm>
            <a:off x="823014" y="5088714"/>
            <a:ext cx="7947925" cy="1040624"/>
          </a:xfrm>
          <a:prstGeom prst="rect">
            <a:avLst/>
          </a:prstGeom>
        </p:spPr>
        <p:txBody>
          <a:bodyPr wrap="square" lIns="198000" tIns="360000" rIns="0" bIns="0">
            <a:spAutoFit/>
          </a:bodyPr>
          <a:lstStyle>
            <a:lvl1pPr marL="0" indent="0">
              <a:lnSpc>
                <a:spcPct val="100000"/>
              </a:lnSpc>
              <a:spcBef>
                <a:spcPts val="0"/>
              </a:spcBef>
              <a:spcAft>
                <a:spcPts val="800"/>
              </a:spcAft>
              <a:buNone/>
              <a:defRPr sz="2200" b="0" i="0" baseline="0">
                <a:solidFill>
                  <a:schemeClr val="accent1"/>
                </a:solidFill>
                <a:latin typeface="Source Sans Pro Light" charset="0"/>
                <a:ea typeface="Source Sans Pro Light" charset="0"/>
                <a:cs typeface="Source Sans Pro Light" charset="0"/>
              </a:defRPr>
            </a:lvl1pPr>
          </a:lstStyle>
          <a:p>
            <a:pPr lvl="0"/>
            <a:r>
              <a:rPr lang="en-US" dirty="0"/>
              <a:t>Box for some highlited text. But remember – if everything is highlighted, nothing is highlighted.</a:t>
            </a:r>
          </a:p>
        </p:txBody>
      </p:sp>
      <p:sp>
        <p:nvSpPr>
          <p:cNvPr id="2" name="Date Placeholder 1"/>
          <p:cNvSpPr>
            <a:spLocks noGrp="1"/>
          </p:cNvSpPr>
          <p:nvPr>
            <p:ph type="dt" sz="half" idx="19"/>
          </p:nvPr>
        </p:nvSpPr>
        <p:spPr/>
        <p:txBody>
          <a:bodyPr/>
          <a:lstStyle/>
          <a:p>
            <a:fld id="{7873F4F5-D1C7-6B4A-8D50-9DE864FBF0BF}" type="datetime3">
              <a:t>14/11/19</a:t>
            </a:fld>
            <a:endParaRPr lang="en-US"/>
          </a:p>
        </p:txBody>
      </p:sp>
      <p:sp>
        <p:nvSpPr>
          <p:cNvPr id="12" name="Rectangle 7"/>
          <p:cNvSpPr/>
          <p:nvPr userDrawn="1"/>
        </p:nvSpPr>
        <p:spPr>
          <a:xfrm>
            <a:off x="1" y="0"/>
            <a:ext cx="714613" cy="759125"/>
          </a:xfrm>
          <a:custGeom>
            <a:avLst/>
            <a:gdLst>
              <a:gd name="connsiteX0" fmla="*/ 0 w 3377381"/>
              <a:gd name="connsiteY0" fmla="*/ 0 h 3587750"/>
              <a:gd name="connsiteX1" fmla="*/ 3377381 w 3377381"/>
              <a:gd name="connsiteY1" fmla="*/ 0 h 3587750"/>
              <a:gd name="connsiteX2" fmla="*/ 3377381 w 3377381"/>
              <a:gd name="connsiteY2" fmla="*/ 3587750 h 3587750"/>
              <a:gd name="connsiteX3" fmla="*/ 0 w 3377381"/>
              <a:gd name="connsiteY3" fmla="*/ 3587750 h 3587750"/>
              <a:gd name="connsiteX4" fmla="*/ 0 w 3377381"/>
              <a:gd name="connsiteY4" fmla="*/ 0 h 3587750"/>
              <a:gd name="connsiteX0" fmla="*/ 0 w 3377381"/>
              <a:gd name="connsiteY0" fmla="*/ 0 h 3587750"/>
              <a:gd name="connsiteX1" fmla="*/ 3377381 w 3377381"/>
              <a:gd name="connsiteY1" fmla="*/ 0 h 3587750"/>
              <a:gd name="connsiteX2" fmla="*/ 0 w 3377381"/>
              <a:gd name="connsiteY2" fmla="*/ 3587750 h 3587750"/>
              <a:gd name="connsiteX3" fmla="*/ 0 w 3377381"/>
              <a:gd name="connsiteY3" fmla="*/ 0 h 3587750"/>
            </a:gdLst>
            <a:ahLst/>
            <a:cxnLst>
              <a:cxn ang="0">
                <a:pos x="connsiteX0" y="connsiteY0"/>
              </a:cxn>
              <a:cxn ang="0">
                <a:pos x="connsiteX1" y="connsiteY1"/>
              </a:cxn>
              <a:cxn ang="0">
                <a:pos x="connsiteX2" y="connsiteY2"/>
              </a:cxn>
              <a:cxn ang="0">
                <a:pos x="connsiteX3" y="connsiteY3"/>
              </a:cxn>
            </a:cxnLst>
            <a:rect l="l" t="t" r="r" b="b"/>
            <a:pathLst>
              <a:path w="3377381" h="3587750">
                <a:moveTo>
                  <a:pt x="0" y="0"/>
                </a:moveTo>
                <a:lnTo>
                  <a:pt x="3377381" y="0"/>
                </a:lnTo>
                <a:lnTo>
                  <a:pt x="0" y="3587750"/>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pic>
        <p:nvPicPr>
          <p:cNvPr id="17" name="Picture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4614" y="63966"/>
            <a:ext cx="631107" cy="323632"/>
          </a:xfrm>
          <a:prstGeom prst="rect">
            <a:avLst/>
          </a:prstGeom>
        </p:spPr>
      </p:pic>
      <p:sp>
        <p:nvSpPr>
          <p:cNvPr id="13" name="Text Placeholder 3"/>
          <p:cNvSpPr>
            <a:spLocks noGrp="1"/>
          </p:cNvSpPr>
          <p:nvPr>
            <p:ph type="body" sz="quarter" idx="18" hasCustomPrompt="1"/>
          </p:nvPr>
        </p:nvSpPr>
        <p:spPr>
          <a:xfrm>
            <a:off x="823014" y="634475"/>
            <a:ext cx="6266350" cy="124650"/>
          </a:xfrm>
          <a:prstGeom prst="rect">
            <a:avLst/>
          </a:prstGeom>
          <a:ln>
            <a:noFill/>
          </a:ln>
        </p:spPr>
        <p:txBody>
          <a:bodyPr wrap="square" lIns="0" tIns="0" rIns="0" bIns="0">
            <a:spAutoFit/>
          </a:bodyPr>
          <a:lstStyle>
            <a:lvl1pPr marL="0" indent="0">
              <a:buNone/>
              <a:defRPr sz="900" b="0" i="0" baseline="0">
                <a:solidFill>
                  <a:schemeClr val="accent1"/>
                </a:solidFill>
                <a:latin typeface="Source Sans Pro" charset="0"/>
                <a:ea typeface="Source Sans Pro" charset="0"/>
                <a:cs typeface="Source Sans Pro" charset="0"/>
              </a:defRPr>
            </a:lvl1pPr>
            <a:lvl2pPr>
              <a:defRPr sz="800"/>
            </a:lvl2pPr>
            <a:lvl3pPr>
              <a:defRPr sz="800"/>
            </a:lvl3pPr>
            <a:lvl4pPr>
              <a:defRPr sz="800"/>
            </a:lvl4pPr>
            <a:lvl5pPr>
              <a:defRPr sz="800"/>
            </a:lvl5pPr>
          </a:lstStyle>
          <a:p>
            <a:pPr lvl="0"/>
            <a:r>
              <a:rPr lang="en-US"/>
              <a:t>Lorem Ipsum</a:t>
            </a:r>
          </a:p>
        </p:txBody>
      </p:sp>
      <p:sp>
        <p:nvSpPr>
          <p:cNvPr id="6" name="Content Placeholder 5"/>
          <p:cNvSpPr>
            <a:spLocks noGrp="1"/>
          </p:cNvSpPr>
          <p:nvPr>
            <p:ph sz="quarter" idx="24" hasCustomPrompt="1"/>
          </p:nvPr>
        </p:nvSpPr>
        <p:spPr>
          <a:xfrm>
            <a:off x="823014" y="1809911"/>
            <a:ext cx="4679537" cy="3278801"/>
          </a:xfrm>
          <a:prstGeom prst="rect">
            <a:avLst/>
          </a:prstGeom>
        </p:spPr>
        <p:txBody>
          <a:bodyPr/>
          <a:lstStyle>
            <a:lvl1pPr>
              <a:lnSpc>
                <a:spcPct val="100000"/>
              </a:lnSpc>
              <a:buClr>
                <a:schemeClr val="accent1"/>
              </a:buClr>
              <a:defRPr sz="1800" b="0" i="0" baseline="0">
                <a:latin typeface="Source Sans Pro" charset="0"/>
                <a:ea typeface="Source Sans Pro" charset="0"/>
                <a:cs typeface="Source Sans Pro" charset="0"/>
              </a:defRPr>
            </a:lvl1pPr>
            <a:lvl2pPr>
              <a:lnSpc>
                <a:spcPct val="100000"/>
              </a:lnSpc>
              <a:buClr>
                <a:schemeClr val="accent1"/>
              </a:buClr>
              <a:defRPr sz="1800" b="0" i="0">
                <a:latin typeface="Source Sans Pro" charset="0"/>
                <a:ea typeface="Source Sans Pro" charset="0"/>
                <a:cs typeface="Source Sans Pro" charset="0"/>
              </a:defRPr>
            </a:lvl2pPr>
            <a:lvl3pPr>
              <a:lnSpc>
                <a:spcPct val="100000"/>
              </a:lnSpc>
              <a:buClr>
                <a:schemeClr val="accent1"/>
              </a:buClr>
              <a:defRPr sz="1800" b="0" i="0">
                <a:latin typeface="Source Sans Pro" charset="0"/>
                <a:ea typeface="Source Sans Pro" charset="0"/>
                <a:cs typeface="Source Sans Pro" charset="0"/>
              </a:defRPr>
            </a:lvl3pPr>
            <a:lvl4pPr>
              <a:lnSpc>
                <a:spcPct val="100000"/>
              </a:lnSpc>
              <a:buClr>
                <a:schemeClr val="accent1"/>
              </a:buClr>
              <a:defRPr sz="1800" b="0" i="0">
                <a:latin typeface="Source Sans Pro" charset="0"/>
                <a:ea typeface="Source Sans Pro" charset="0"/>
                <a:cs typeface="Source Sans Pro" charset="0"/>
              </a:defRPr>
            </a:lvl4pPr>
            <a:lvl5pPr>
              <a:lnSpc>
                <a:spcPct val="100000"/>
              </a:lnSpc>
              <a:buClr>
                <a:schemeClr val="accent1"/>
              </a:buClr>
              <a:defRPr sz="1800" b="0" i="0">
                <a:latin typeface="Source Sans Pro" charset="0"/>
                <a:ea typeface="Source Sans Pro" charset="0"/>
                <a:cs typeface="Source Sans Pro" charset="0"/>
              </a:defRPr>
            </a:lvl5pPr>
          </a:lstStyle>
          <a:p>
            <a:pPr lvl="0"/>
            <a:r>
              <a:rPr lang="en-US"/>
              <a:t>Insert a text, picture or a graph. If it’s smaller than this box, align it top left and leave 1 cm of space between the two boxes.</a:t>
            </a:r>
          </a:p>
          <a:p>
            <a:pPr lvl="1"/>
            <a:r>
              <a:rPr lang="en-US"/>
              <a:t>Second level</a:t>
            </a:r>
          </a:p>
          <a:p>
            <a:pPr lvl="2"/>
            <a:r>
              <a:rPr lang="en-US"/>
              <a:t>Third level</a:t>
            </a:r>
          </a:p>
        </p:txBody>
      </p:sp>
      <p:sp>
        <p:nvSpPr>
          <p:cNvPr id="19" name="Content Placeholder 5"/>
          <p:cNvSpPr>
            <a:spLocks noGrp="1"/>
          </p:cNvSpPr>
          <p:nvPr>
            <p:ph sz="quarter" idx="25" hasCustomPrompt="1"/>
          </p:nvPr>
        </p:nvSpPr>
        <p:spPr>
          <a:xfrm>
            <a:off x="5891330" y="1809911"/>
            <a:ext cx="4679537" cy="3278801"/>
          </a:xfrm>
          <a:prstGeom prst="rect">
            <a:avLst/>
          </a:prstGeom>
        </p:spPr>
        <p:txBody>
          <a:bodyPr/>
          <a:lstStyle>
            <a:lvl1pPr>
              <a:lnSpc>
                <a:spcPct val="100000"/>
              </a:lnSpc>
              <a:buClr>
                <a:schemeClr val="accent1"/>
              </a:buClr>
              <a:defRPr sz="1800" b="0" i="0" baseline="0">
                <a:latin typeface="Source Sans Pro" charset="0"/>
                <a:ea typeface="Source Sans Pro" charset="0"/>
                <a:cs typeface="Source Sans Pro" charset="0"/>
              </a:defRPr>
            </a:lvl1pPr>
            <a:lvl2pPr>
              <a:lnSpc>
                <a:spcPct val="100000"/>
              </a:lnSpc>
              <a:buClr>
                <a:schemeClr val="accent1"/>
              </a:buClr>
              <a:defRPr sz="1800" b="0" i="0">
                <a:latin typeface="Source Sans Pro" charset="0"/>
                <a:ea typeface="Source Sans Pro" charset="0"/>
                <a:cs typeface="Source Sans Pro" charset="0"/>
              </a:defRPr>
            </a:lvl2pPr>
            <a:lvl3pPr>
              <a:lnSpc>
                <a:spcPct val="100000"/>
              </a:lnSpc>
              <a:buClr>
                <a:schemeClr val="accent1"/>
              </a:buClr>
              <a:defRPr sz="1800" b="0" i="0">
                <a:latin typeface="Source Sans Pro" charset="0"/>
                <a:ea typeface="Source Sans Pro" charset="0"/>
                <a:cs typeface="Source Sans Pro" charset="0"/>
              </a:defRPr>
            </a:lvl3pPr>
            <a:lvl4pPr>
              <a:lnSpc>
                <a:spcPct val="100000"/>
              </a:lnSpc>
              <a:buClr>
                <a:schemeClr val="accent1"/>
              </a:buClr>
              <a:defRPr sz="1800" b="0" i="0">
                <a:latin typeface="Source Sans Pro" charset="0"/>
                <a:ea typeface="Source Sans Pro" charset="0"/>
                <a:cs typeface="Source Sans Pro" charset="0"/>
              </a:defRPr>
            </a:lvl4pPr>
            <a:lvl5pPr>
              <a:lnSpc>
                <a:spcPct val="100000"/>
              </a:lnSpc>
              <a:buClr>
                <a:schemeClr val="accent1"/>
              </a:buClr>
              <a:defRPr sz="1800" b="0" i="0">
                <a:latin typeface="Source Sans Pro" charset="0"/>
                <a:ea typeface="Source Sans Pro" charset="0"/>
                <a:cs typeface="Source Sans Pro" charset="0"/>
              </a:defRPr>
            </a:lvl5pPr>
          </a:lstStyle>
          <a:p>
            <a:pPr lvl="0"/>
            <a:r>
              <a:rPr lang="en-US"/>
              <a:t>Insert a text, picture or a graph. If it’s smaller than this box, align it top left and leave 1 cm of space between the two boxes.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8500005"/>
      </p:ext>
    </p:extLst>
  </p:cSld>
  <p:clrMapOvr>
    <a:masterClrMapping/>
  </p:clrMapOvr>
  <p:extLst>
    <p:ext uri="{DCECCB84-F9BA-43D5-87BE-67443E8EF086}">
      <p15:sldGuideLst xmlns:p15="http://schemas.microsoft.com/office/powerpoint/2012/main">
        <p15:guide id="1" orient="horz" pos="9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lvl1pPr>
              <a:defRPr b="0" i="0">
                <a:solidFill>
                  <a:schemeClr val="accent6"/>
                </a:solidFill>
                <a:latin typeface="Source Sans Pro" charset="0"/>
                <a:ea typeface="Source Sans Pro" charset="0"/>
                <a:cs typeface="Source Sans Pro" charset="0"/>
              </a:defRPr>
            </a:lvl1pPr>
          </a:lstStyle>
          <a:p>
            <a:fld id="{4C9B3A9F-9653-8447-8F2D-3258C61FAAD1}" type="slidenum">
              <a:rPr lang="en-US" smtClean="0"/>
              <a:pPr/>
              <a:t>‹#›</a:t>
            </a:fld>
            <a:r>
              <a:rPr lang="en-US"/>
              <a:t>/x</a:t>
            </a:r>
            <a:endParaRPr lang="en-US" dirty="0"/>
          </a:p>
        </p:txBody>
      </p:sp>
      <p:sp>
        <p:nvSpPr>
          <p:cNvPr id="2" name="Date Placeholder 1"/>
          <p:cNvSpPr>
            <a:spLocks noGrp="1"/>
          </p:cNvSpPr>
          <p:nvPr>
            <p:ph type="dt" sz="half" idx="17"/>
          </p:nvPr>
        </p:nvSpPr>
        <p:spPr/>
        <p:txBody>
          <a:bodyPr/>
          <a:lstStyle/>
          <a:p>
            <a:fld id="{FA04FB46-1EAA-2F4D-9032-08658041EA3D}" type="datetime3">
              <a:t>14/11/19</a:t>
            </a:fld>
            <a:endParaRPr lang="en-US"/>
          </a:p>
        </p:txBody>
      </p:sp>
      <p:sp>
        <p:nvSpPr>
          <p:cNvPr id="4" name="Content Placeholder 3"/>
          <p:cNvSpPr>
            <a:spLocks noGrp="1"/>
          </p:cNvSpPr>
          <p:nvPr>
            <p:ph sz="quarter" idx="19" hasCustomPrompt="1"/>
          </p:nvPr>
        </p:nvSpPr>
        <p:spPr>
          <a:xfrm>
            <a:off x="814388" y="1006002"/>
            <a:ext cx="7041139" cy="5123336"/>
          </a:xfrm>
          <a:prstGeom prst="rect">
            <a:avLst/>
          </a:prstGeom>
        </p:spPr>
        <p:txBody>
          <a:bodyPr lIns="0" tIns="0" rIns="0" bIns="0" anchor="t" anchorCtr="0"/>
          <a:lstStyle>
            <a:lvl1pPr>
              <a:lnSpc>
                <a:spcPct val="100000"/>
              </a:lnSpc>
              <a:buClr>
                <a:schemeClr val="accent1"/>
              </a:buClr>
              <a:defRPr sz="1800" b="0" i="0">
                <a:latin typeface="Source Sans Pro" charset="0"/>
                <a:ea typeface="Source Sans Pro" charset="0"/>
                <a:cs typeface="Source Sans Pro" charset="0"/>
              </a:defRPr>
            </a:lvl1pPr>
            <a:lvl2pPr>
              <a:buClr>
                <a:schemeClr val="accent1"/>
              </a:buClr>
              <a:defRPr sz="1800" b="0" i="0">
                <a:latin typeface="Source Sans Pro" charset="0"/>
                <a:ea typeface="Source Sans Pro" charset="0"/>
                <a:cs typeface="Source Sans Pro" charset="0"/>
              </a:defRPr>
            </a:lvl2pPr>
            <a:lvl3pPr>
              <a:buClr>
                <a:schemeClr val="accent1"/>
              </a:buClr>
              <a:defRPr sz="1800" b="0" i="0">
                <a:latin typeface="Source Sans Pro" charset="0"/>
                <a:ea typeface="Source Sans Pro" charset="0"/>
                <a:cs typeface="Source Sans Pro" charset="0"/>
              </a:defRPr>
            </a:lvl3pPr>
            <a:lvl4pPr>
              <a:buClr>
                <a:schemeClr val="accent1"/>
              </a:buClr>
              <a:defRPr sz="1800" b="0" i="0">
                <a:latin typeface="Source Sans Pro" charset="0"/>
                <a:ea typeface="Source Sans Pro" charset="0"/>
                <a:cs typeface="Source Sans Pro" charset="0"/>
              </a:defRPr>
            </a:lvl4pPr>
            <a:lvl5pPr>
              <a:buClr>
                <a:schemeClr val="accent1"/>
              </a:buClr>
              <a:defRPr sz="1800" b="0" i="0">
                <a:latin typeface="Source Sans Pro" charset="0"/>
                <a:ea typeface="Source Sans Pro" charset="0"/>
                <a:cs typeface="Source Sans Pro" charset="0"/>
              </a:defRPr>
            </a:lvl5pPr>
          </a:lstStyle>
          <a:p>
            <a:pPr lvl="0"/>
            <a:r>
              <a:rPr lang="en-US" dirty="0"/>
              <a:t>Insert a picture, table </a:t>
            </a:r>
            <a:r>
              <a:rPr lang="en-US"/>
              <a:t>or a graph. If it’s smaller than this box, align it top left.</a:t>
            </a:r>
            <a:endParaRPr lang="en-US" dirty="0"/>
          </a:p>
        </p:txBody>
      </p:sp>
      <p:sp>
        <p:nvSpPr>
          <p:cNvPr id="10" name="Rectangle 7"/>
          <p:cNvSpPr/>
          <p:nvPr userDrawn="1"/>
        </p:nvSpPr>
        <p:spPr>
          <a:xfrm>
            <a:off x="1" y="0"/>
            <a:ext cx="714613" cy="759125"/>
          </a:xfrm>
          <a:custGeom>
            <a:avLst/>
            <a:gdLst>
              <a:gd name="connsiteX0" fmla="*/ 0 w 3377381"/>
              <a:gd name="connsiteY0" fmla="*/ 0 h 3587750"/>
              <a:gd name="connsiteX1" fmla="*/ 3377381 w 3377381"/>
              <a:gd name="connsiteY1" fmla="*/ 0 h 3587750"/>
              <a:gd name="connsiteX2" fmla="*/ 3377381 w 3377381"/>
              <a:gd name="connsiteY2" fmla="*/ 3587750 h 3587750"/>
              <a:gd name="connsiteX3" fmla="*/ 0 w 3377381"/>
              <a:gd name="connsiteY3" fmla="*/ 3587750 h 3587750"/>
              <a:gd name="connsiteX4" fmla="*/ 0 w 3377381"/>
              <a:gd name="connsiteY4" fmla="*/ 0 h 3587750"/>
              <a:gd name="connsiteX0" fmla="*/ 0 w 3377381"/>
              <a:gd name="connsiteY0" fmla="*/ 0 h 3587750"/>
              <a:gd name="connsiteX1" fmla="*/ 3377381 w 3377381"/>
              <a:gd name="connsiteY1" fmla="*/ 0 h 3587750"/>
              <a:gd name="connsiteX2" fmla="*/ 0 w 3377381"/>
              <a:gd name="connsiteY2" fmla="*/ 3587750 h 3587750"/>
              <a:gd name="connsiteX3" fmla="*/ 0 w 3377381"/>
              <a:gd name="connsiteY3" fmla="*/ 0 h 3587750"/>
            </a:gdLst>
            <a:ahLst/>
            <a:cxnLst>
              <a:cxn ang="0">
                <a:pos x="connsiteX0" y="connsiteY0"/>
              </a:cxn>
              <a:cxn ang="0">
                <a:pos x="connsiteX1" y="connsiteY1"/>
              </a:cxn>
              <a:cxn ang="0">
                <a:pos x="connsiteX2" y="connsiteY2"/>
              </a:cxn>
              <a:cxn ang="0">
                <a:pos x="connsiteX3" y="connsiteY3"/>
              </a:cxn>
            </a:cxnLst>
            <a:rect l="l" t="t" r="r" b="b"/>
            <a:pathLst>
              <a:path w="3377381" h="3587750">
                <a:moveTo>
                  <a:pt x="0" y="0"/>
                </a:moveTo>
                <a:lnTo>
                  <a:pt x="3377381" y="0"/>
                </a:lnTo>
                <a:lnTo>
                  <a:pt x="0" y="3587750"/>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4614" y="63966"/>
            <a:ext cx="631107" cy="323632"/>
          </a:xfrm>
          <a:prstGeom prst="rect">
            <a:avLst/>
          </a:prstGeom>
        </p:spPr>
      </p:pic>
      <p:sp>
        <p:nvSpPr>
          <p:cNvPr id="12" name="Text Placeholder 3"/>
          <p:cNvSpPr>
            <a:spLocks noGrp="1"/>
          </p:cNvSpPr>
          <p:nvPr>
            <p:ph type="body" sz="quarter" idx="20" hasCustomPrompt="1"/>
          </p:nvPr>
        </p:nvSpPr>
        <p:spPr>
          <a:xfrm>
            <a:off x="823014" y="634475"/>
            <a:ext cx="6266350" cy="124650"/>
          </a:xfrm>
          <a:prstGeom prst="rect">
            <a:avLst/>
          </a:prstGeom>
          <a:ln>
            <a:noFill/>
          </a:ln>
        </p:spPr>
        <p:txBody>
          <a:bodyPr wrap="square" lIns="0" tIns="0" rIns="0" bIns="0">
            <a:spAutoFit/>
          </a:bodyPr>
          <a:lstStyle>
            <a:lvl1pPr marL="0" indent="0">
              <a:buNone/>
              <a:defRPr sz="900" b="0" i="0" baseline="0">
                <a:solidFill>
                  <a:schemeClr val="accent1"/>
                </a:solidFill>
                <a:latin typeface="Source Sans Pro" charset="0"/>
                <a:ea typeface="Source Sans Pro" charset="0"/>
                <a:cs typeface="Source Sans Pro" charset="0"/>
              </a:defRPr>
            </a:lvl1pPr>
            <a:lvl2pPr>
              <a:defRPr sz="800"/>
            </a:lvl2pPr>
            <a:lvl3pPr>
              <a:defRPr sz="800"/>
            </a:lvl3pPr>
            <a:lvl4pPr>
              <a:defRPr sz="800"/>
            </a:lvl4pPr>
            <a:lvl5pPr>
              <a:defRPr sz="800"/>
            </a:lvl5pPr>
          </a:lstStyle>
          <a:p>
            <a:pPr lvl="0"/>
            <a:r>
              <a:rPr lang="en-US"/>
              <a:t>Lorem Ipsum</a:t>
            </a:r>
          </a:p>
        </p:txBody>
      </p:sp>
      <p:sp>
        <p:nvSpPr>
          <p:cNvPr id="13" name="Text Placeholder 10"/>
          <p:cNvSpPr>
            <a:spLocks noGrp="1"/>
          </p:cNvSpPr>
          <p:nvPr>
            <p:ph type="body" sz="quarter" idx="24" hasCustomPrompt="1"/>
          </p:nvPr>
        </p:nvSpPr>
        <p:spPr>
          <a:xfrm>
            <a:off x="8220075" y="1006002"/>
            <a:ext cx="3157538" cy="5123336"/>
          </a:xfrm>
          <a:prstGeom prst="rect">
            <a:avLst/>
          </a:prstGeom>
        </p:spPr>
        <p:txBody>
          <a:bodyPr lIns="0" tIns="0" rIns="0" bIns="0">
            <a:normAutofit/>
          </a:bodyPr>
          <a:lstStyle>
            <a:lvl1pPr>
              <a:lnSpc>
                <a:spcPct val="100000"/>
              </a:lnSpc>
              <a:buClr>
                <a:schemeClr val="accent1"/>
              </a:buClr>
              <a:defRPr sz="1800" b="0" i="0">
                <a:latin typeface="Source Sans Pro" charset="0"/>
                <a:ea typeface="Source Sans Pro" charset="0"/>
                <a:cs typeface="Source Sans Pro" charset="0"/>
              </a:defRPr>
            </a:lvl1pPr>
            <a:lvl2pPr>
              <a:lnSpc>
                <a:spcPct val="100000"/>
              </a:lnSpc>
              <a:buClr>
                <a:schemeClr val="accent1"/>
              </a:buClr>
              <a:defRPr sz="1800" b="0" i="0">
                <a:latin typeface="Source Sans Pro" charset="0"/>
                <a:ea typeface="Source Sans Pro" charset="0"/>
                <a:cs typeface="Source Sans Pro" charset="0"/>
              </a:defRPr>
            </a:lvl2pPr>
            <a:lvl3pPr>
              <a:lnSpc>
                <a:spcPct val="100000"/>
              </a:lnSpc>
              <a:buClr>
                <a:schemeClr val="accent1"/>
              </a:buClr>
              <a:defRPr sz="1800" b="0" i="0">
                <a:latin typeface="Source Sans Pro" charset="0"/>
                <a:ea typeface="Source Sans Pro" charset="0"/>
                <a:cs typeface="Source Sans Pro" charset="0"/>
              </a:defRPr>
            </a:lvl3pPr>
            <a:lvl4pPr>
              <a:lnSpc>
                <a:spcPct val="100000"/>
              </a:lnSpc>
              <a:buClr>
                <a:schemeClr val="accent1"/>
              </a:buClr>
              <a:defRPr sz="1800" b="0" i="0">
                <a:latin typeface="Source Sans Pro" charset="0"/>
                <a:ea typeface="Source Sans Pro" charset="0"/>
                <a:cs typeface="Source Sans Pro" charset="0"/>
              </a:defRPr>
            </a:lvl4pPr>
            <a:lvl5pPr>
              <a:lnSpc>
                <a:spcPct val="100000"/>
              </a:lnSpc>
              <a:buClr>
                <a:schemeClr val="accent1"/>
              </a:buClr>
              <a:defRPr sz="1800" b="0" i="0">
                <a:latin typeface="Source Sans Pro" charset="0"/>
                <a:ea typeface="Source Sans Pro" charset="0"/>
                <a:cs typeface="Source Sans Pro" charset="0"/>
              </a:defRPr>
            </a:lvl5pPr>
          </a:lstStyle>
          <a:p>
            <a:pPr lvl="0"/>
            <a:r>
              <a:rPr lang="en-US"/>
              <a:t>Insert a text. Leave 1 cm of space between the two boxes.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65748190"/>
      </p:ext>
    </p:extLst>
  </p:cSld>
  <p:clrMapOvr>
    <a:masterClrMapping/>
  </p:clrMapOvr>
  <p:extLst>
    <p:ext uri="{DCECCB84-F9BA-43D5-87BE-67443E8EF086}">
      <p15:sldGuideLst xmlns:p15="http://schemas.microsoft.com/office/powerpoint/2012/main">
        <p15:guide id="3" pos="5178" userDrawn="1">
          <p15:clr>
            <a:srgbClr val="FBAE40"/>
          </p15:clr>
        </p15:guide>
        <p15:guide id="4" pos="4951"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icture and Tex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b="0" i="0">
                <a:solidFill>
                  <a:schemeClr val="accent6"/>
                </a:solidFill>
                <a:latin typeface="Source Sans Pro" charset="0"/>
                <a:ea typeface="Source Sans Pro" charset="0"/>
                <a:cs typeface="Source Sans Pro" charset="0"/>
              </a:defRPr>
            </a:lvl1pPr>
          </a:lstStyle>
          <a:p>
            <a:fld id="{4C9B3A9F-9653-8447-8F2D-3258C61FAAD1}" type="slidenum">
              <a:rPr lang="en-US" smtClean="0"/>
              <a:pPr/>
              <a:t>‹#›</a:t>
            </a:fld>
            <a:r>
              <a:rPr lang="en-US"/>
              <a:t>/x</a:t>
            </a:r>
            <a:endParaRPr lang="en-US" dirty="0"/>
          </a:p>
        </p:txBody>
      </p:sp>
      <p:sp>
        <p:nvSpPr>
          <p:cNvPr id="8" name="Text Placeholder 7"/>
          <p:cNvSpPr>
            <a:spLocks noGrp="1"/>
          </p:cNvSpPr>
          <p:nvPr>
            <p:ph type="body" sz="quarter" idx="14" hasCustomPrompt="1"/>
          </p:nvPr>
        </p:nvSpPr>
        <p:spPr>
          <a:xfrm>
            <a:off x="814921" y="814329"/>
            <a:ext cx="10562692" cy="979069"/>
          </a:xfrm>
          <a:prstGeom prst="rect">
            <a:avLst/>
          </a:prstGeom>
        </p:spPr>
        <p:txBody>
          <a:bodyPr lIns="0" tIns="0" rIns="0" bIns="360000">
            <a:normAutofit/>
          </a:bodyPr>
          <a:lstStyle>
            <a:lvl1pPr marL="0" indent="0">
              <a:lnSpc>
                <a:spcPct val="100000"/>
              </a:lnSpc>
              <a:buNone/>
              <a:defRPr sz="4000" b="1" i="0" baseline="0">
                <a:solidFill>
                  <a:schemeClr val="tx1"/>
                </a:solidFill>
                <a:latin typeface="Source Sans Pro Bold" charset="0"/>
                <a:ea typeface="Source Sans Pro Bold" charset="0"/>
                <a:cs typeface="Source Sans Pro Bold" charset="0"/>
              </a:defRPr>
            </a:lvl1pPr>
          </a:lstStyle>
          <a:p>
            <a:pPr lvl="0"/>
            <a:r>
              <a:rPr lang="en-US"/>
              <a:t>Title, Picture and a Side Text</a:t>
            </a:r>
            <a:endParaRPr lang="en-US" dirty="0"/>
          </a:p>
        </p:txBody>
      </p:sp>
      <p:sp>
        <p:nvSpPr>
          <p:cNvPr id="2" name="Date Placeholder 1"/>
          <p:cNvSpPr>
            <a:spLocks noGrp="1"/>
          </p:cNvSpPr>
          <p:nvPr>
            <p:ph type="dt" sz="half" idx="17"/>
          </p:nvPr>
        </p:nvSpPr>
        <p:spPr/>
        <p:txBody>
          <a:bodyPr/>
          <a:lstStyle/>
          <a:p>
            <a:fld id="{8FFCEC9E-D6D0-484C-A3AC-E3A73B51C890}" type="datetime3">
              <a:t>14/11/19</a:t>
            </a:fld>
            <a:endParaRPr lang="en-US"/>
          </a:p>
        </p:txBody>
      </p:sp>
      <p:sp>
        <p:nvSpPr>
          <p:cNvPr id="11" name="Text Placeholder 10"/>
          <p:cNvSpPr>
            <a:spLocks noGrp="1"/>
          </p:cNvSpPr>
          <p:nvPr>
            <p:ph type="body" sz="quarter" idx="19"/>
          </p:nvPr>
        </p:nvSpPr>
        <p:spPr>
          <a:xfrm>
            <a:off x="824327" y="1793398"/>
            <a:ext cx="3986212" cy="4335940"/>
          </a:xfrm>
          <a:prstGeom prst="rect">
            <a:avLst/>
          </a:prstGeom>
        </p:spPr>
        <p:txBody>
          <a:bodyPr lIns="0" tIns="0" rIns="0" bIns="0">
            <a:normAutofit/>
          </a:bodyPr>
          <a:lstStyle>
            <a:lvl1pPr>
              <a:lnSpc>
                <a:spcPct val="100000"/>
              </a:lnSpc>
              <a:buClr>
                <a:schemeClr val="accent1"/>
              </a:buClr>
              <a:defRPr sz="1800" b="0" i="0">
                <a:latin typeface="Source Sans Pro" charset="0"/>
                <a:ea typeface="Source Sans Pro" charset="0"/>
                <a:cs typeface="Source Sans Pro" charset="0"/>
              </a:defRPr>
            </a:lvl1pPr>
            <a:lvl2pPr>
              <a:lnSpc>
                <a:spcPct val="100000"/>
              </a:lnSpc>
              <a:buClr>
                <a:schemeClr val="accent1"/>
              </a:buClr>
              <a:defRPr sz="1800" b="0" i="0">
                <a:latin typeface="Source Sans Pro" charset="0"/>
                <a:ea typeface="Source Sans Pro" charset="0"/>
                <a:cs typeface="Source Sans Pro" charset="0"/>
              </a:defRPr>
            </a:lvl2pPr>
            <a:lvl3pPr>
              <a:lnSpc>
                <a:spcPct val="100000"/>
              </a:lnSpc>
              <a:buClr>
                <a:schemeClr val="accent1"/>
              </a:buClr>
              <a:defRPr sz="1800" b="0" i="0">
                <a:latin typeface="Source Sans Pro" charset="0"/>
                <a:ea typeface="Source Sans Pro" charset="0"/>
                <a:cs typeface="Source Sans Pro" charset="0"/>
              </a:defRPr>
            </a:lvl3pPr>
            <a:lvl4pPr>
              <a:lnSpc>
                <a:spcPct val="100000"/>
              </a:lnSpc>
              <a:buClr>
                <a:schemeClr val="accent1"/>
              </a:buClr>
              <a:defRPr sz="1800" b="0" i="0">
                <a:latin typeface="Source Sans Pro" charset="0"/>
                <a:ea typeface="Source Sans Pro" charset="0"/>
                <a:cs typeface="Source Sans Pro" charset="0"/>
              </a:defRPr>
            </a:lvl4pPr>
            <a:lvl5pPr>
              <a:lnSpc>
                <a:spcPct val="100000"/>
              </a:lnSpc>
              <a:buClr>
                <a:schemeClr val="accent1"/>
              </a:buClr>
              <a:defRPr sz="1800" b="0" i="0">
                <a:latin typeface="Source Sans Pro" charset="0"/>
                <a:ea typeface="Source Sans Pro" charset="0"/>
                <a:cs typeface="Source Sans Pro"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20" hasCustomPrompt="1"/>
          </p:nvPr>
        </p:nvSpPr>
        <p:spPr>
          <a:xfrm>
            <a:off x="5160600" y="1793398"/>
            <a:ext cx="6226419" cy="4335940"/>
          </a:xfrm>
          <a:prstGeom prst="rect">
            <a:avLst/>
          </a:prstGeom>
        </p:spPr>
        <p:txBody>
          <a:bodyPr lIns="0" tIns="0" rIns="0" bIns="0"/>
          <a:lstStyle>
            <a:lvl1pPr>
              <a:lnSpc>
                <a:spcPct val="100000"/>
              </a:lnSpc>
              <a:buClr>
                <a:schemeClr val="accent1"/>
              </a:buClr>
              <a:defRPr sz="1800" b="0" i="0">
                <a:latin typeface="Source Sans Pro" charset="0"/>
                <a:ea typeface="Source Sans Pro" charset="0"/>
                <a:cs typeface="Source Sans Pro" charset="0"/>
              </a:defRPr>
            </a:lvl1pPr>
            <a:lvl2pPr>
              <a:buClr>
                <a:schemeClr val="accent1"/>
              </a:buClr>
              <a:defRPr sz="1800" b="0" i="0">
                <a:latin typeface="Source Sans Pro" charset="0"/>
                <a:ea typeface="Source Sans Pro" charset="0"/>
                <a:cs typeface="Source Sans Pro" charset="0"/>
              </a:defRPr>
            </a:lvl2pPr>
            <a:lvl3pPr>
              <a:buClr>
                <a:schemeClr val="accent1"/>
              </a:buClr>
              <a:defRPr sz="1800" b="0" i="0">
                <a:latin typeface="Source Sans Pro" charset="0"/>
                <a:ea typeface="Source Sans Pro" charset="0"/>
                <a:cs typeface="Source Sans Pro" charset="0"/>
              </a:defRPr>
            </a:lvl3pPr>
            <a:lvl4pPr>
              <a:buClr>
                <a:schemeClr val="accent1"/>
              </a:buClr>
              <a:defRPr sz="1800" b="0" i="0">
                <a:latin typeface="Source Sans Pro" charset="0"/>
                <a:ea typeface="Source Sans Pro" charset="0"/>
                <a:cs typeface="Source Sans Pro" charset="0"/>
              </a:defRPr>
            </a:lvl4pPr>
            <a:lvl5pPr>
              <a:buClr>
                <a:schemeClr val="accent1"/>
              </a:buClr>
              <a:defRPr sz="1800" b="0" i="0">
                <a:latin typeface="Source Sans Pro" charset="0"/>
                <a:ea typeface="Source Sans Pro" charset="0"/>
                <a:cs typeface="Source Sans Pro" charset="0"/>
              </a:defRPr>
            </a:lvl5pPr>
          </a:lstStyle>
          <a:p>
            <a:pPr lvl="0"/>
            <a:r>
              <a:rPr lang="en-US"/>
              <a:t>Insert a picture, table or a graph. If it’s smaller than this box, align it top left to the text and the title. Leave 1cm of space between the two boxes.</a:t>
            </a:r>
            <a:endParaRPr lang="en-US" dirty="0"/>
          </a:p>
        </p:txBody>
      </p:sp>
      <p:sp>
        <p:nvSpPr>
          <p:cNvPr id="10" name="Rectangle 7"/>
          <p:cNvSpPr/>
          <p:nvPr userDrawn="1"/>
        </p:nvSpPr>
        <p:spPr>
          <a:xfrm>
            <a:off x="1" y="0"/>
            <a:ext cx="714613" cy="759125"/>
          </a:xfrm>
          <a:custGeom>
            <a:avLst/>
            <a:gdLst>
              <a:gd name="connsiteX0" fmla="*/ 0 w 3377381"/>
              <a:gd name="connsiteY0" fmla="*/ 0 h 3587750"/>
              <a:gd name="connsiteX1" fmla="*/ 3377381 w 3377381"/>
              <a:gd name="connsiteY1" fmla="*/ 0 h 3587750"/>
              <a:gd name="connsiteX2" fmla="*/ 3377381 w 3377381"/>
              <a:gd name="connsiteY2" fmla="*/ 3587750 h 3587750"/>
              <a:gd name="connsiteX3" fmla="*/ 0 w 3377381"/>
              <a:gd name="connsiteY3" fmla="*/ 3587750 h 3587750"/>
              <a:gd name="connsiteX4" fmla="*/ 0 w 3377381"/>
              <a:gd name="connsiteY4" fmla="*/ 0 h 3587750"/>
              <a:gd name="connsiteX0" fmla="*/ 0 w 3377381"/>
              <a:gd name="connsiteY0" fmla="*/ 0 h 3587750"/>
              <a:gd name="connsiteX1" fmla="*/ 3377381 w 3377381"/>
              <a:gd name="connsiteY1" fmla="*/ 0 h 3587750"/>
              <a:gd name="connsiteX2" fmla="*/ 0 w 3377381"/>
              <a:gd name="connsiteY2" fmla="*/ 3587750 h 3587750"/>
              <a:gd name="connsiteX3" fmla="*/ 0 w 3377381"/>
              <a:gd name="connsiteY3" fmla="*/ 0 h 3587750"/>
            </a:gdLst>
            <a:ahLst/>
            <a:cxnLst>
              <a:cxn ang="0">
                <a:pos x="connsiteX0" y="connsiteY0"/>
              </a:cxn>
              <a:cxn ang="0">
                <a:pos x="connsiteX1" y="connsiteY1"/>
              </a:cxn>
              <a:cxn ang="0">
                <a:pos x="connsiteX2" y="connsiteY2"/>
              </a:cxn>
              <a:cxn ang="0">
                <a:pos x="connsiteX3" y="connsiteY3"/>
              </a:cxn>
            </a:cxnLst>
            <a:rect l="l" t="t" r="r" b="b"/>
            <a:pathLst>
              <a:path w="3377381" h="3587750">
                <a:moveTo>
                  <a:pt x="0" y="0"/>
                </a:moveTo>
                <a:lnTo>
                  <a:pt x="3377381" y="0"/>
                </a:lnTo>
                <a:lnTo>
                  <a:pt x="0" y="3587750"/>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4614" y="63966"/>
            <a:ext cx="631107" cy="323632"/>
          </a:xfrm>
          <a:prstGeom prst="rect">
            <a:avLst/>
          </a:prstGeom>
        </p:spPr>
      </p:pic>
      <p:sp>
        <p:nvSpPr>
          <p:cNvPr id="12" name="Text Placeholder 3"/>
          <p:cNvSpPr>
            <a:spLocks noGrp="1"/>
          </p:cNvSpPr>
          <p:nvPr>
            <p:ph type="body" sz="quarter" idx="18" hasCustomPrompt="1"/>
          </p:nvPr>
        </p:nvSpPr>
        <p:spPr>
          <a:xfrm>
            <a:off x="823014" y="634475"/>
            <a:ext cx="6266350" cy="124650"/>
          </a:xfrm>
          <a:prstGeom prst="rect">
            <a:avLst/>
          </a:prstGeom>
          <a:ln>
            <a:noFill/>
          </a:ln>
        </p:spPr>
        <p:txBody>
          <a:bodyPr wrap="square" lIns="0" tIns="0" rIns="0" bIns="0">
            <a:spAutoFit/>
          </a:bodyPr>
          <a:lstStyle>
            <a:lvl1pPr marL="0" indent="0">
              <a:buNone/>
              <a:defRPr sz="900" b="0" i="0" baseline="0">
                <a:solidFill>
                  <a:schemeClr val="accent1"/>
                </a:solidFill>
                <a:latin typeface="Source Sans Pro" charset="0"/>
                <a:ea typeface="Source Sans Pro" charset="0"/>
                <a:cs typeface="Source Sans Pro" charset="0"/>
              </a:defRPr>
            </a:lvl1pPr>
            <a:lvl2pPr>
              <a:defRPr sz="800"/>
            </a:lvl2pPr>
            <a:lvl3pPr>
              <a:defRPr sz="800"/>
            </a:lvl3pPr>
            <a:lvl4pPr>
              <a:defRPr sz="800"/>
            </a:lvl4pPr>
            <a:lvl5pPr>
              <a:defRPr sz="800"/>
            </a:lvl5pPr>
          </a:lstStyle>
          <a:p>
            <a:pPr lvl="0"/>
            <a:r>
              <a:rPr lang="en-US"/>
              <a:t>Lorem Ipsum</a:t>
            </a:r>
          </a:p>
        </p:txBody>
      </p:sp>
    </p:spTree>
    <p:extLst>
      <p:ext uri="{BB962C8B-B14F-4D97-AF65-F5344CB8AC3E}">
        <p14:creationId xmlns:p14="http://schemas.microsoft.com/office/powerpoint/2010/main" val="1462290115"/>
      </p:ext>
    </p:extLst>
  </p:cSld>
  <p:clrMapOvr>
    <a:masterClrMapping/>
  </p:clrMapOvr>
  <p:extLst>
    <p:ext uri="{DCECCB84-F9BA-43D5-87BE-67443E8EF086}">
      <p15:sldGuideLst xmlns:p15="http://schemas.microsoft.com/office/powerpoint/2012/main">
        <p15:guide id="1" pos="3250">
          <p15:clr>
            <a:srgbClr val="FBAE40"/>
          </p15:clr>
        </p15:guide>
        <p15:guide id="2" pos="302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Two Column Tex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b="0" i="0">
                <a:solidFill>
                  <a:schemeClr val="accent6"/>
                </a:solidFill>
                <a:latin typeface="Source Sans Pro" charset="0"/>
                <a:ea typeface="Source Sans Pro" charset="0"/>
                <a:cs typeface="Source Sans Pro" charset="0"/>
              </a:defRPr>
            </a:lvl1pPr>
          </a:lstStyle>
          <a:p>
            <a:fld id="{4C9B3A9F-9653-8447-8F2D-3258C61FAAD1}" type="slidenum">
              <a:rPr lang="en-US" smtClean="0"/>
              <a:pPr/>
              <a:t>‹#›</a:t>
            </a:fld>
            <a:r>
              <a:rPr lang="en-US"/>
              <a:t>/x</a:t>
            </a:r>
            <a:endParaRPr lang="en-US" dirty="0"/>
          </a:p>
        </p:txBody>
      </p:sp>
      <p:sp>
        <p:nvSpPr>
          <p:cNvPr id="8" name="Text Placeholder 7"/>
          <p:cNvSpPr>
            <a:spLocks noGrp="1"/>
          </p:cNvSpPr>
          <p:nvPr>
            <p:ph type="body" sz="quarter" idx="14" hasCustomPrompt="1"/>
          </p:nvPr>
        </p:nvSpPr>
        <p:spPr>
          <a:xfrm>
            <a:off x="814921" y="821661"/>
            <a:ext cx="10562692" cy="979069"/>
          </a:xfrm>
          <a:prstGeom prst="rect">
            <a:avLst/>
          </a:prstGeom>
        </p:spPr>
        <p:txBody>
          <a:bodyPr lIns="0" tIns="0" rIns="0" bIns="360000">
            <a:spAutoFit/>
          </a:bodyPr>
          <a:lstStyle>
            <a:lvl1pPr marL="0" indent="0">
              <a:lnSpc>
                <a:spcPct val="100000"/>
              </a:lnSpc>
              <a:buNone/>
              <a:defRPr sz="4000" b="1" i="0" baseline="0">
                <a:solidFill>
                  <a:schemeClr val="tx1"/>
                </a:solidFill>
                <a:latin typeface="Source Sans Pro Bold" charset="0"/>
                <a:ea typeface="Source Sans Pro Bold" charset="0"/>
                <a:cs typeface="Source Sans Pro Bold" charset="0"/>
              </a:defRPr>
            </a:lvl1pPr>
          </a:lstStyle>
          <a:p>
            <a:pPr lvl="0"/>
            <a:r>
              <a:rPr lang="en-US"/>
              <a:t>Title and a Two-Column Text</a:t>
            </a:r>
            <a:endParaRPr lang="en-US" dirty="0"/>
          </a:p>
        </p:txBody>
      </p:sp>
      <p:sp>
        <p:nvSpPr>
          <p:cNvPr id="2" name="Date Placeholder 1"/>
          <p:cNvSpPr>
            <a:spLocks noGrp="1"/>
          </p:cNvSpPr>
          <p:nvPr>
            <p:ph type="dt" sz="half" idx="17"/>
          </p:nvPr>
        </p:nvSpPr>
        <p:spPr/>
        <p:txBody>
          <a:bodyPr/>
          <a:lstStyle/>
          <a:p>
            <a:fld id="{80939D10-5FF1-3042-84ED-A5372945EDFC}" type="datetime3">
              <a:t>14/11/19</a:t>
            </a:fld>
            <a:endParaRPr lang="en-US"/>
          </a:p>
        </p:txBody>
      </p:sp>
      <p:sp>
        <p:nvSpPr>
          <p:cNvPr id="9" name="Rectangle 7"/>
          <p:cNvSpPr/>
          <p:nvPr userDrawn="1"/>
        </p:nvSpPr>
        <p:spPr>
          <a:xfrm>
            <a:off x="1" y="0"/>
            <a:ext cx="714613" cy="759125"/>
          </a:xfrm>
          <a:custGeom>
            <a:avLst/>
            <a:gdLst>
              <a:gd name="connsiteX0" fmla="*/ 0 w 3377381"/>
              <a:gd name="connsiteY0" fmla="*/ 0 h 3587750"/>
              <a:gd name="connsiteX1" fmla="*/ 3377381 w 3377381"/>
              <a:gd name="connsiteY1" fmla="*/ 0 h 3587750"/>
              <a:gd name="connsiteX2" fmla="*/ 3377381 w 3377381"/>
              <a:gd name="connsiteY2" fmla="*/ 3587750 h 3587750"/>
              <a:gd name="connsiteX3" fmla="*/ 0 w 3377381"/>
              <a:gd name="connsiteY3" fmla="*/ 3587750 h 3587750"/>
              <a:gd name="connsiteX4" fmla="*/ 0 w 3377381"/>
              <a:gd name="connsiteY4" fmla="*/ 0 h 3587750"/>
              <a:gd name="connsiteX0" fmla="*/ 0 w 3377381"/>
              <a:gd name="connsiteY0" fmla="*/ 0 h 3587750"/>
              <a:gd name="connsiteX1" fmla="*/ 3377381 w 3377381"/>
              <a:gd name="connsiteY1" fmla="*/ 0 h 3587750"/>
              <a:gd name="connsiteX2" fmla="*/ 0 w 3377381"/>
              <a:gd name="connsiteY2" fmla="*/ 3587750 h 3587750"/>
              <a:gd name="connsiteX3" fmla="*/ 0 w 3377381"/>
              <a:gd name="connsiteY3" fmla="*/ 0 h 3587750"/>
            </a:gdLst>
            <a:ahLst/>
            <a:cxnLst>
              <a:cxn ang="0">
                <a:pos x="connsiteX0" y="connsiteY0"/>
              </a:cxn>
              <a:cxn ang="0">
                <a:pos x="connsiteX1" y="connsiteY1"/>
              </a:cxn>
              <a:cxn ang="0">
                <a:pos x="connsiteX2" y="connsiteY2"/>
              </a:cxn>
              <a:cxn ang="0">
                <a:pos x="connsiteX3" y="connsiteY3"/>
              </a:cxn>
            </a:cxnLst>
            <a:rect l="l" t="t" r="r" b="b"/>
            <a:pathLst>
              <a:path w="3377381" h="3587750">
                <a:moveTo>
                  <a:pt x="0" y="0"/>
                </a:moveTo>
                <a:lnTo>
                  <a:pt x="3377381" y="0"/>
                </a:lnTo>
                <a:lnTo>
                  <a:pt x="0" y="3587750"/>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pic>
        <p:nvPicPr>
          <p:cNvPr id="17" name="Picture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4614" y="63966"/>
            <a:ext cx="631107" cy="323632"/>
          </a:xfrm>
          <a:prstGeom prst="rect">
            <a:avLst/>
          </a:prstGeom>
        </p:spPr>
      </p:pic>
      <p:sp>
        <p:nvSpPr>
          <p:cNvPr id="13" name="Text Placeholder 3"/>
          <p:cNvSpPr>
            <a:spLocks noGrp="1"/>
          </p:cNvSpPr>
          <p:nvPr>
            <p:ph type="body" sz="quarter" idx="18" hasCustomPrompt="1"/>
          </p:nvPr>
        </p:nvSpPr>
        <p:spPr>
          <a:xfrm>
            <a:off x="823014" y="634475"/>
            <a:ext cx="6266350" cy="124650"/>
          </a:xfrm>
          <a:prstGeom prst="rect">
            <a:avLst/>
          </a:prstGeom>
          <a:ln>
            <a:noFill/>
          </a:ln>
        </p:spPr>
        <p:txBody>
          <a:bodyPr wrap="square" lIns="0" tIns="0" rIns="0" bIns="0">
            <a:spAutoFit/>
          </a:bodyPr>
          <a:lstStyle>
            <a:lvl1pPr marL="0" indent="0">
              <a:buNone/>
              <a:defRPr sz="900" b="0" i="0" baseline="0">
                <a:solidFill>
                  <a:schemeClr val="accent1"/>
                </a:solidFill>
                <a:latin typeface="Source Sans Pro" charset="0"/>
                <a:ea typeface="Source Sans Pro" charset="0"/>
                <a:cs typeface="Source Sans Pro" charset="0"/>
              </a:defRPr>
            </a:lvl1pPr>
            <a:lvl2pPr>
              <a:defRPr sz="800"/>
            </a:lvl2pPr>
            <a:lvl3pPr>
              <a:defRPr sz="800"/>
            </a:lvl3pPr>
            <a:lvl4pPr>
              <a:defRPr sz="800"/>
            </a:lvl4pPr>
            <a:lvl5pPr>
              <a:defRPr sz="800"/>
            </a:lvl5pPr>
          </a:lstStyle>
          <a:p>
            <a:pPr lvl="0"/>
            <a:r>
              <a:rPr lang="en-US"/>
              <a:t>Lorem Ipsum</a:t>
            </a:r>
          </a:p>
        </p:txBody>
      </p:sp>
      <p:sp>
        <p:nvSpPr>
          <p:cNvPr id="14" name="Text Placeholder 10"/>
          <p:cNvSpPr>
            <a:spLocks noGrp="1"/>
          </p:cNvSpPr>
          <p:nvPr>
            <p:ph type="body" sz="quarter" idx="19" hasCustomPrompt="1"/>
          </p:nvPr>
        </p:nvSpPr>
        <p:spPr>
          <a:xfrm>
            <a:off x="814388" y="1805377"/>
            <a:ext cx="4679536" cy="4335940"/>
          </a:xfrm>
          <a:prstGeom prst="rect">
            <a:avLst/>
          </a:prstGeom>
        </p:spPr>
        <p:txBody>
          <a:bodyPr lIns="0" tIns="0" rIns="0" bIns="0">
            <a:normAutofit/>
          </a:bodyPr>
          <a:lstStyle>
            <a:lvl1pPr>
              <a:lnSpc>
                <a:spcPct val="100000"/>
              </a:lnSpc>
              <a:buClr>
                <a:schemeClr val="accent1"/>
              </a:buClr>
              <a:defRPr sz="1800" b="0" i="0">
                <a:latin typeface="Source Sans Pro" charset="0"/>
                <a:ea typeface="Source Sans Pro" charset="0"/>
                <a:cs typeface="Source Sans Pro" charset="0"/>
              </a:defRPr>
            </a:lvl1pPr>
            <a:lvl2pPr>
              <a:lnSpc>
                <a:spcPct val="100000"/>
              </a:lnSpc>
              <a:buClr>
                <a:schemeClr val="accent1"/>
              </a:buClr>
              <a:defRPr sz="1800" b="0" i="0">
                <a:latin typeface="Source Sans Pro" charset="0"/>
                <a:ea typeface="Source Sans Pro" charset="0"/>
                <a:cs typeface="Source Sans Pro" charset="0"/>
              </a:defRPr>
            </a:lvl2pPr>
            <a:lvl3pPr>
              <a:lnSpc>
                <a:spcPct val="100000"/>
              </a:lnSpc>
              <a:buClr>
                <a:schemeClr val="accent1"/>
              </a:buClr>
              <a:defRPr sz="1800" b="0" i="0">
                <a:latin typeface="Source Sans Pro" charset="0"/>
                <a:ea typeface="Source Sans Pro" charset="0"/>
                <a:cs typeface="Source Sans Pro" charset="0"/>
              </a:defRPr>
            </a:lvl3pPr>
            <a:lvl4pPr>
              <a:lnSpc>
                <a:spcPct val="100000"/>
              </a:lnSpc>
              <a:buClr>
                <a:schemeClr val="accent1"/>
              </a:buClr>
              <a:defRPr sz="1800" b="0" i="0">
                <a:latin typeface="Source Sans Pro" charset="0"/>
                <a:ea typeface="Source Sans Pro" charset="0"/>
                <a:cs typeface="Source Sans Pro" charset="0"/>
              </a:defRPr>
            </a:lvl4pPr>
            <a:lvl5pPr>
              <a:lnSpc>
                <a:spcPct val="100000"/>
              </a:lnSpc>
              <a:buClr>
                <a:schemeClr val="accent1"/>
              </a:buClr>
              <a:defRPr sz="1800" b="0" i="0">
                <a:latin typeface="Source Sans Pro" charset="0"/>
                <a:ea typeface="Source Sans Pro" charset="0"/>
                <a:cs typeface="Source Sans Pro" charset="0"/>
              </a:defRPr>
            </a:lvl5pPr>
          </a:lstStyle>
          <a:p>
            <a:pPr lvl="0"/>
            <a:r>
              <a:rPr lang="en-US"/>
              <a:t>Insert a text. Leave 1 cm of space between the two boxes.</a:t>
            </a:r>
          </a:p>
          <a:p>
            <a:pPr lvl="1"/>
            <a:r>
              <a:rPr lang="en-US"/>
              <a:t>Second level</a:t>
            </a:r>
          </a:p>
          <a:p>
            <a:pPr lvl="2"/>
            <a:r>
              <a:rPr lang="en-US"/>
              <a:t>Third level</a:t>
            </a:r>
          </a:p>
          <a:p>
            <a:pPr lvl="3"/>
            <a:r>
              <a:rPr lang="en-US"/>
              <a:t>Fourth level</a:t>
            </a:r>
          </a:p>
          <a:p>
            <a:pPr lvl="4"/>
            <a:r>
              <a:rPr lang="en-US"/>
              <a:t>Fifth level</a:t>
            </a:r>
          </a:p>
        </p:txBody>
      </p:sp>
      <p:sp>
        <p:nvSpPr>
          <p:cNvPr id="18" name="Text Placeholder 10"/>
          <p:cNvSpPr>
            <a:spLocks noGrp="1"/>
          </p:cNvSpPr>
          <p:nvPr>
            <p:ph type="body" sz="quarter" idx="24" hasCustomPrompt="1"/>
          </p:nvPr>
        </p:nvSpPr>
        <p:spPr>
          <a:xfrm>
            <a:off x="5869826" y="1805377"/>
            <a:ext cx="4679536" cy="4335940"/>
          </a:xfrm>
          <a:prstGeom prst="rect">
            <a:avLst/>
          </a:prstGeom>
        </p:spPr>
        <p:txBody>
          <a:bodyPr lIns="0" tIns="0" rIns="0" bIns="0">
            <a:normAutofit/>
          </a:bodyPr>
          <a:lstStyle>
            <a:lvl1pPr>
              <a:lnSpc>
                <a:spcPct val="100000"/>
              </a:lnSpc>
              <a:buClr>
                <a:schemeClr val="accent1"/>
              </a:buClr>
              <a:defRPr sz="1800" b="0" i="0">
                <a:latin typeface="Source Sans Pro" charset="0"/>
                <a:ea typeface="Source Sans Pro" charset="0"/>
                <a:cs typeface="Source Sans Pro" charset="0"/>
              </a:defRPr>
            </a:lvl1pPr>
            <a:lvl2pPr>
              <a:lnSpc>
                <a:spcPct val="100000"/>
              </a:lnSpc>
              <a:buClr>
                <a:schemeClr val="accent1"/>
              </a:buClr>
              <a:defRPr sz="1800" b="0" i="0">
                <a:latin typeface="Source Sans Pro" charset="0"/>
                <a:ea typeface="Source Sans Pro" charset="0"/>
                <a:cs typeface="Source Sans Pro" charset="0"/>
              </a:defRPr>
            </a:lvl2pPr>
            <a:lvl3pPr>
              <a:lnSpc>
                <a:spcPct val="100000"/>
              </a:lnSpc>
              <a:buClr>
                <a:schemeClr val="accent1"/>
              </a:buClr>
              <a:defRPr sz="1800" b="0" i="0">
                <a:latin typeface="Source Sans Pro" charset="0"/>
                <a:ea typeface="Source Sans Pro" charset="0"/>
                <a:cs typeface="Source Sans Pro" charset="0"/>
              </a:defRPr>
            </a:lvl3pPr>
            <a:lvl4pPr>
              <a:lnSpc>
                <a:spcPct val="100000"/>
              </a:lnSpc>
              <a:buClr>
                <a:schemeClr val="accent1"/>
              </a:buClr>
              <a:defRPr sz="1800" b="0" i="0">
                <a:latin typeface="Source Sans Pro" charset="0"/>
                <a:ea typeface="Source Sans Pro" charset="0"/>
                <a:cs typeface="Source Sans Pro" charset="0"/>
              </a:defRPr>
            </a:lvl4pPr>
            <a:lvl5pPr>
              <a:lnSpc>
                <a:spcPct val="100000"/>
              </a:lnSpc>
              <a:buClr>
                <a:schemeClr val="accent1"/>
              </a:buClr>
              <a:defRPr sz="1800" b="0" i="0">
                <a:latin typeface="Source Sans Pro" charset="0"/>
                <a:ea typeface="Source Sans Pro" charset="0"/>
                <a:cs typeface="Source Sans Pro" charset="0"/>
              </a:defRPr>
            </a:lvl5pPr>
          </a:lstStyle>
          <a:p>
            <a:pPr lvl="0"/>
            <a:r>
              <a:rPr lang="en-US"/>
              <a:t>Insert a text. Leave 1 cm of space between the two boxes.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8469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One-Column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lvl1pPr>
              <a:defRPr b="0" i="0">
                <a:solidFill>
                  <a:schemeClr val="accent6"/>
                </a:solidFill>
                <a:latin typeface="Source Sans Pro" charset="0"/>
                <a:ea typeface="Source Sans Pro" charset="0"/>
                <a:cs typeface="Source Sans Pro" charset="0"/>
              </a:defRPr>
            </a:lvl1pPr>
          </a:lstStyle>
          <a:p>
            <a:fld id="{4C9B3A9F-9653-8447-8F2D-3258C61FAAD1}" type="slidenum">
              <a:rPr lang="en-US" smtClean="0"/>
              <a:pPr/>
              <a:t>‹#›</a:t>
            </a:fld>
            <a:r>
              <a:rPr lang="en-US"/>
              <a:t>/x</a:t>
            </a:r>
            <a:endParaRPr lang="en-US" dirty="0"/>
          </a:p>
        </p:txBody>
      </p:sp>
      <p:sp>
        <p:nvSpPr>
          <p:cNvPr id="7" name="Text Placeholder 7"/>
          <p:cNvSpPr>
            <a:spLocks noGrp="1"/>
          </p:cNvSpPr>
          <p:nvPr>
            <p:ph type="body" sz="quarter" idx="14" hasCustomPrompt="1"/>
          </p:nvPr>
        </p:nvSpPr>
        <p:spPr>
          <a:xfrm>
            <a:off x="814388" y="820333"/>
            <a:ext cx="8686073" cy="979069"/>
          </a:xfrm>
          <a:prstGeom prst="rect">
            <a:avLst/>
          </a:prstGeom>
        </p:spPr>
        <p:txBody>
          <a:bodyPr lIns="0" tIns="0" rIns="0" bIns="360000">
            <a:spAutoFit/>
          </a:bodyPr>
          <a:lstStyle>
            <a:lvl1pPr marL="0" indent="0">
              <a:lnSpc>
                <a:spcPct val="100000"/>
              </a:lnSpc>
              <a:buNone/>
              <a:defRPr sz="4000" b="1" i="0" baseline="0">
                <a:solidFill>
                  <a:schemeClr val="tx1"/>
                </a:solidFill>
                <a:latin typeface="Source Sans Pro Bold" charset="0"/>
                <a:ea typeface="Source Sans Pro Bold" charset="0"/>
                <a:cs typeface="Source Sans Pro Bold" charset="0"/>
              </a:defRPr>
            </a:lvl1pPr>
          </a:lstStyle>
          <a:p>
            <a:pPr lvl="0"/>
            <a:r>
              <a:rPr lang="en-US"/>
              <a:t>Title and an One-Column Text</a:t>
            </a:r>
            <a:endParaRPr lang="en-US" dirty="0"/>
          </a:p>
        </p:txBody>
      </p:sp>
      <p:sp>
        <p:nvSpPr>
          <p:cNvPr id="2" name="Date Placeholder 1"/>
          <p:cNvSpPr>
            <a:spLocks noGrp="1"/>
          </p:cNvSpPr>
          <p:nvPr>
            <p:ph type="dt" sz="half" idx="17"/>
          </p:nvPr>
        </p:nvSpPr>
        <p:spPr/>
        <p:txBody>
          <a:bodyPr/>
          <a:lstStyle/>
          <a:p>
            <a:fld id="{54AB3C83-F636-D945-89D0-B961A186CBC9}" type="datetime3">
              <a:t>14/11/19</a:t>
            </a:fld>
            <a:endParaRPr lang="en-US"/>
          </a:p>
        </p:txBody>
      </p:sp>
      <p:sp>
        <p:nvSpPr>
          <p:cNvPr id="8" name="Rectangle 7"/>
          <p:cNvSpPr/>
          <p:nvPr userDrawn="1"/>
        </p:nvSpPr>
        <p:spPr>
          <a:xfrm>
            <a:off x="1" y="0"/>
            <a:ext cx="714613" cy="759125"/>
          </a:xfrm>
          <a:custGeom>
            <a:avLst/>
            <a:gdLst>
              <a:gd name="connsiteX0" fmla="*/ 0 w 3377381"/>
              <a:gd name="connsiteY0" fmla="*/ 0 h 3587750"/>
              <a:gd name="connsiteX1" fmla="*/ 3377381 w 3377381"/>
              <a:gd name="connsiteY1" fmla="*/ 0 h 3587750"/>
              <a:gd name="connsiteX2" fmla="*/ 3377381 w 3377381"/>
              <a:gd name="connsiteY2" fmla="*/ 3587750 h 3587750"/>
              <a:gd name="connsiteX3" fmla="*/ 0 w 3377381"/>
              <a:gd name="connsiteY3" fmla="*/ 3587750 h 3587750"/>
              <a:gd name="connsiteX4" fmla="*/ 0 w 3377381"/>
              <a:gd name="connsiteY4" fmla="*/ 0 h 3587750"/>
              <a:gd name="connsiteX0" fmla="*/ 0 w 3377381"/>
              <a:gd name="connsiteY0" fmla="*/ 0 h 3587750"/>
              <a:gd name="connsiteX1" fmla="*/ 3377381 w 3377381"/>
              <a:gd name="connsiteY1" fmla="*/ 0 h 3587750"/>
              <a:gd name="connsiteX2" fmla="*/ 0 w 3377381"/>
              <a:gd name="connsiteY2" fmla="*/ 3587750 h 3587750"/>
              <a:gd name="connsiteX3" fmla="*/ 0 w 3377381"/>
              <a:gd name="connsiteY3" fmla="*/ 0 h 3587750"/>
            </a:gdLst>
            <a:ahLst/>
            <a:cxnLst>
              <a:cxn ang="0">
                <a:pos x="connsiteX0" y="connsiteY0"/>
              </a:cxn>
              <a:cxn ang="0">
                <a:pos x="connsiteX1" y="connsiteY1"/>
              </a:cxn>
              <a:cxn ang="0">
                <a:pos x="connsiteX2" y="connsiteY2"/>
              </a:cxn>
              <a:cxn ang="0">
                <a:pos x="connsiteX3" y="connsiteY3"/>
              </a:cxn>
            </a:cxnLst>
            <a:rect l="l" t="t" r="r" b="b"/>
            <a:pathLst>
              <a:path w="3377381" h="3587750">
                <a:moveTo>
                  <a:pt x="0" y="0"/>
                </a:moveTo>
                <a:lnTo>
                  <a:pt x="3377381" y="0"/>
                </a:lnTo>
                <a:lnTo>
                  <a:pt x="0" y="3587750"/>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4614" y="63966"/>
            <a:ext cx="631107" cy="323632"/>
          </a:xfrm>
          <a:prstGeom prst="rect">
            <a:avLst/>
          </a:prstGeom>
        </p:spPr>
      </p:pic>
      <p:sp>
        <p:nvSpPr>
          <p:cNvPr id="10" name="Text Placeholder 3"/>
          <p:cNvSpPr>
            <a:spLocks noGrp="1"/>
          </p:cNvSpPr>
          <p:nvPr>
            <p:ph type="body" sz="quarter" idx="19" hasCustomPrompt="1"/>
          </p:nvPr>
        </p:nvSpPr>
        <p:spPr>
          <a:xfrm>
            <a:off x="823014" y="634475"/>
            <a:ext cx="6266350" cy="124650"/>
          </a:xfrm>
          <a:prstGeom prst="rect">
            <a:avLst/>
          </a:prstGeom>
          <a:ln>
            <a:noFill/>
          </a:ln>
        </p:spPr>
        <p:txBody>
          <a:bodyPr wrap="square" lIns="0" tIns="0" rIns="0" bIns="0">
            <a:spAutoFit/>
          </a:bodyPr>
          <a:lstStyle>
            <a:lvl1pPr marL="0" indent="0">
              <a:buNone/>
              <a:defRPr sz="900" b="0" i="0" baseline="0">
                <a:solidFill>
                  <a:schemeClr val="accent1"/>
                </a:solidFill>
                <a:latin typeface="Source Sans Pro" charset="0"/>
                <a:ea typeface="Source Sans Pro" charset="0"/>
                <a:cs typeface="Source Sans Pro" charset="0"/>
              </a:defRPr>
            </a:lvl1pPr>
            <a:lvl2pPr>
              <a:defRPr sz="800"/>
            </a:lvl2pPr>
            <a:lvl3pPr>
              <a:defRPr sz="800"/>
            </a:lvl3pPr>
            <a:lvl4pPr>
              <a:defRPr sz="800"/>
            </a:lvl4pPr>
            <a:lvl5pPr>
              <a:defRPr sz="800"/>
            </a:lvl5pPr>
          </a:lstStyle>
          <a:p>
            <a:pPr lvl="0"/>
            <a:r>
              <a:rPr lang="en-US"/>
              <a:t>Lorem Ipsum</a:t>
            </a:r>
          </a:p>
        </p:txBody>
      </p:sp>
      <p:sp>
        <p:nvSpPr>
          <p:cNvPr id="14" name="Text Placeholder 10"/>
          <p:cNvSpPr>
            <a:spLocks noGrp="1"/>
          </p:cNvSpPr>
          <p:nvPr>
            <p:ph type="body" sz="quarter" idx="24" hasCustomPrompt="1"/>
          </p:nvPr>
        </p:nvSpPr>
        <p:spPr>
          <a:xfrm>
            <a:off x="823013" y="1793398"/>
            <a:ext cx="8677447" cy="4335940"/>
          </a:xfrm>
          <a:prstGeom prst="rect">
            <a:avLst/>
          </a:prstGeom>
        </p:spPr>
        <p:txBody>
          <a:bodyPr lIns="0" tIns="0" rIns="0" bIns="0">
            <a:normAutofit/>
          </a:bodyPr>
          <a:lstStyle>
            <a:lvl1pPr>
              <a:lnSpc>
                <a:spcPct val="100000"/>
              </a:lnSpc>
              <a:buClr>
                <a:schemeClr val="accent1"/>
              </a:buClr>
              <a:defRPr sz="1800" b="0" i="0" baseline="0">
                <a:latin typeface="Source Sans Pro" charset="0"/>
                <a:ea typeface="Source Sans Pro" charset="0"/>
                <a:cs typeface="Source Sans Pro" charset="0"/>
              </a:defRPr>
            </a:lvl1pPr>
            <a:lvl2pPr>
              <a:lnSpc>
                <a:spcPct val="100000"/>
              </a:lnSpc>
              <a:buClr>
                <a:schemeClr val="accent1"/>
              </a:buClr>
              <a:defRPr sz="1800" b="0" i="0">
                <a:latin typeface="Source Sans Pro" charset="0"/>
                <a:ea typeface="Source Sans Pro" charset="0"/>
                <a:cs typeface="Source Sans Pro" charset="0"/>
              </a:defRPr>
            </a:lvl2pPr>
            <a:lvl3pPr>
              <a:lnSpc>
                <a:spcPct val="100000"/>
              </a:lnSpc>
              <a:buClr>
                <a:schemeClr val="accent1"/>
              </a:buClr>
              <a:defRPr sz="1800" b="0" i="0">
                <a:latin typeface="Source Sans Pro" charset="0"/>
                <a:ea typeface="Source Sans Pro" charset="0"/>
                <a:cs typeface="Source Sans Pro" charset="0"/>
              </a:defRPr>
            </a:lvl3pPr>
            <a:lvl4pPr>
              <a:lnSpc>
                <a:spcPct val="100000"/>
              </a:lnSpc>
              <a:buClr>
                <a:schemeClr val="accent1"/>
              </a:buClr>
              <a:defRPr sz="1800" b="0" i="0">
                <a:latin typeface="Source Sans Pro" charset="0"/>
                <a:ea typeface="Source Sans Pro" charset="0"/>
                <a:cs typeface="Source Sans Pro" charset="0"/>
              </a:defRPr>
            </a:lvl4pPr>
            <a:lvl5pPr>
              <a:lnSpc>
                <a:spcPct val="100000"/>
              </a:lnSpc>
              <a:buClr>
                <a:schemeClr val="accent1"/>
              </a:buClr>
              <a:defRPr sz="1800" b="0" i="0">
                <a:latin typeface="Source Sans Pro" charset="0"/>
                <a:ea typeface="Source Sans Pro" charset="0"/>
                <a:cs typeface="Source Sans Pro" charset="0"/>
              </a:defRPr>
            </a:lvl5pPr>
          </a:lstStyle>
          <a:p>
            <a:pPr lvl="0"/>
            <a:r>
              <a:rPr lang="en-US"/>
              <a:t>Insert a text. Be short and clear. Please don’t make this box wider </a:t>
            </a:r>
            <a:r>
              <a:rPr lang="mr-IN"/>
              <a:t>–</a:t>
            </a:r>
            <a:r>
              <a:rPr lang="en-US"/>
              <a:t> it’s hard to read really long lines. If you have more text, use a Two-column text slide</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2477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11004698" y="6507505"/>
            <a:ext cx="372915" cy="138499"/>
          </a:xfrm>
          <a:prstGeom prst="rect">
            <a:avLst/>
          </a:prstGeom>
        </p:spPr>
        <p:txBody>
          <a:bodyPr vert="horz" lIns="0" tIns="0" rIns="0" bIns="0" rtlCol="0" anchor="ctr">
            <a:spAutoFit/>
          </a:bodyPr>
          <a:lstStyle>
            <a:lvl1pPr algn="r">
              <a:defRPr sz="900" b="0" i="0">
                <a:solidFill>
                  <a:schemeClr val="accent6"/>
                </a:solidFill>
                <a:latin typeface="Source Sans Pro Bold" charset="0"/>
                <a:ea typeface="Source Sans Pro Bold" charset="0"/>
                <a:cs typeface="Source Sans Pro Bold" charset="0"/>
              </a:defRPr>
            </a:lvl1pPr>
          </a:lstStyle>
          <a:p>
            <a:fld id="{4C9B3A9F-9653-8447-8F2D-3258C61FAAD1}" type="slidenum">
              <a:rPr lang="en-US" smtClean="0"/>
              <a:pPr/>
              <a:t>‹#›</a:t>
            </a:fld>
            <a:endParaRPr lang="en-US" dirty="0"/>
          </a:p>
        </p:txBody>
      </p:sp>
      <p:sp>
        <p:nvSpPr>
          <p:cNvPr id="10" name="Date Placeholder 1"/>
          <p:cNvSpPr>
            <a:spLocks noGrp="1"/>
          </p:cNvSpPr>
          <p:nvPr>
            <p:ph type="dt" sz="half" idx="2"/>
          </p:nvPr>
        </p:nvSpPr>
        <p:spPr>
          <a:xfrm>
            <a:off x="9320213" y="134920"/>
            <a:ext cx="2057400" cy="138499"/>
          </a:xfrm>
          <a:prstGeom prst="rect">
            <a:avLst/>
          </a:prstGeom>
        </p:spPr>
        <p:txBody>
          <a:bodyPr vert="horz" lIns="0" tIns="0" rIns="0" bIns="0" rtlCol="0" anchor="ctr">
            <a:spAutoFit/>
          </a:bodyPr>
          <a:lstStyle>
            <a:lvl1pPr algn="r">
              <a:defRPr sz="900" b="0" i="0">
                <a:solidFill>
                  <a:schemeClr val="accent6"/>
                </a:solidFill>
                <a:latin typeface="Source Sans Pro" charset="0"/>
                <a:ea typeface="Source Sans Pro" charset="0"/>
                <a:cs typeface="Source Sans Pro" charset="0"/>
              </a:defRPr>
            </a:lvl1pPr>
          </a:lstStyle>
          <a:p>
            <a:fld id="{F9902CD1-CCB6-D343-8F6E-50C2199FCCEB}" type="datetime3">
              <a:rPr lang="sl-SI"/>
              <a:pPr/>
              <a:t>14/11/19</a:t>
            </a:fld>
            <a:endParaRPr lang="en-US"/>
          </a:p>
        </p:txBody>
      </p:sp>
    </p:spTree>
    <p:extLst>
      <p:ext uri="{BB962C8B-B14F-4D97-AF65-F5344CB8AC3E}">
        <p14:creationId xmlns:p14="http://schemas.microsoft.com/office/powerpoint/2010/main" val="2136850398"/>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94" r:id="rId3"/>
    <p:sldLayoutId id="2147483693" r:id="rId4"/>
    <p:sldLayoutId id="2147483668" r:id="rId5"/>
    <p:sldLayoutId id="2147483669" r:id="rId6"/>
    <p:sldLayoutId id="2147483692" r:id="rId7"/>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61">
          <p15:clr>
            <a:srgbClr val="F26B43"/>
          </p15:clr>
        </p15:guide>
        <p15:guide id="3" pos="7167">
          <p15:clr>
            <a:srgbClr val="F26B43"/>
          </p15:clr>
        </p15:guide>
        <p15:guide id="4" pos="506" userDrawn="1">
          <p15:clr>
            <a:srgbClr val="F26B43"/>
          </p15:clr>
        </p15:guide>
        <p15:guide id="6"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hyperlink" Target="http://viri.cjvt.si/sopomenke/slv/" TargetMode="Externa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hyperlink" Target="https://elex.link/elex2017/wp-content/uploads/2017/09/paper05.pdf" TargetMode="External"/><Relationship Id="rId2" Type="http://schemas.openxmlformats.org/officeDocument/2006/relationships/hyperlink" Target="http://euralex2016.tsu.ge/publication2016.pdf"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693575" y="1344156"/>
            <a:ext cx="9247776" cy="1102179"/>
          </a:xfrm>
        </p:spPr>
        <p:txBody>
          <a:bodyPr/>
          <a:lstStyle/>
          <a:p>
            <a:r>
              <a:rPr lang="en-US" dirty="0" err="1"/>
              <a:t>Predstavitvena</a:t>
            </a:r>
            <a:r>
              <a:rPr lang="en-US" dirty="0"/>
              <a:t> </a:t>
            </a:r>
            <a:r>
              <a:rPr lang="en-US" dirty="0" err="1"/>
              <a:t>gradiva</a:t>
            </a:r>
            <a:endParaRPr lang="en-US" dirty="0"/>
          </a:p>
        </p:txBody>
      </p:sp>
      <p:sp>
        <p:nvSpPr>
          <p:cNvPr id="3" name="Text Placeholder 2"/>
          <p:cNvSpPr>
            <a:spLocks noGrp="1"/>
          </p:cNvSpPr>
          <p:nvPr>
            <p:ph type="body" sz="quarter" idx="11"/>
          </p:nvPr>
        </p:nvSpPr>
        <p:spPr>
          <a:xfrm>
            <a:off x="1693575" y="2446335"/>
            <a:ext cx="9247716" cy="1630973"/>
          </a:xfrm>
        </p:spPr>
        <p:txBody>
          <a:bodyPr/>
          <a:lstStyle/>
          <a:p>
            <a:pPr lvl="0"/>
            <a:r>
              <a:rPr lang="sl-SI" dirty="0"/>
              <a:t>Projekt Slovar sopomenk sodobne slovenščine: od skupnosti za skupnost</a:t>
            </a:r>
            <a:endParaRPr lang="en-US" dirty="0"/>
          </a:p>
        </p:txBody>
      </p:sp>
      <p:sp>
        <p:nvSpPr>
          <p:cNvPr id="4" name="Text Placeholder 3"/>
          <p:cNvSpPr>
            <a:spLocks noGrp="1"/>
          </p:cNvSpPr>
          <p:nvPr>
            <p:ph type="body" sz="quarter" idx="14"/>
          </p:nvPr>
        </p:nvSpPr>
        <p:spPr>
          <a:xfrm>
            <a:off x="1713201" y="3789135"/>
            <a:ext cx="8147194" cy="355276"/>
          </a:xfrm>
        </p:spPr>
        <p:txBody>
          <a:bodyPr/>
          <a:lstStyle/>
          <a:p>
            <a:pPr lvl="0"/>
            <a:r>
              <a:rPr lang="sl-SI" dirty="0"/>
              <a:t>Ime Priimek</a:t>
            </a:r>
            <a:r>
              <a:rPr lang="en-US" baseline="30000" dirty="0">
                <a:solidFill>
                  <a:schemeClr val="accent1"/>
                </a:solidFill>
              </a:rPr>
              <a:t>12</a:t>
            </a:r>
            <a:r>
              <a:rPr lang="en-US" dirty="0"/>
              <a:t>, </a:t>
            </a:r>
            <a:r>
              <a:rPr lang="sl-SI" dirty="0"/>
              <a:t>Ime Priimek</a:t>
            </a:r>
            <a:r>
              <a:rPr lang="en-US" baseline="30000" dirty="0">
                <a:solidFill>
                  <a:schemeClr val="accent1"/>
                </a:solidFill>
              </a:rPr>
              <a:t>123</a:t>
            </a:r>
            <a:r>
              <a:rPr lang="en-US" dirty="0"/>
              <a:t>, </a:t>
            </a:r>
            <a:r>
              <a:rPr lang="sl-SI" dirty="0"/>
              <a:t>Ime Priimek</a:t>
            </a:r>
            <a:r>
              <a:rPr lang="en-US" baseline="30000" dirty="0">
                <a:solidFill>
                  <a:schemeClr val="accent1"/>
                </a:solidFill>
              </a:rPr>
              <a:t>13</a:t>
            </a:r>
          </a:p>
        </p:txBody>
      </p:sp>
      <p:sp>
        <p:nvSpPr>
          <p:cNvPr id="5" name="Text Placeholder 4"/>
          <p:cNvSpPr>
            <a:spLocks noGrp="1"/>
          </p:cNvSpPr>
          <p:nvPr>
            <p:ph type="body" sz="quarter" idx="15"/>
          </p:nvPr>
        </p:nvSpPr>
        <p:spPr>
          <a:xfrm>
            <a:off x="1703388" y="4728132"/>
            <a:ext cx="6840000" cy="278332"/>
          </a:xfrm>
        </p:spPr>
        <p:txBody>
          <a:bodyPr/>
          <a:lstStyle/>
          <a:p>
            <a:r>
              <a:rPr lang="en-US" dirty="0"/>
              <a:t>Ljubljana, </a:t>
            </a:r>
            <a:r>
              <a:rPr lang="sl-SI" dirty="0"/>
              <a:t>DD</a:t>
            </a:r>
            <a:r>
              <a:rPr lang="en-US" dirty="0"/>
              <a:t>.</a:t>
            </a:r>
            <a:r>
              <a:rPr lang="sl-SI" dirty="0"/>
              <a:t> MM</a:t>
            </a:r>
            <a:r>
              <a:rPr lang="en-US" dirty="0"/>
              <a:t>.</a:t>
            </a:r>
            <a:r>
              <a:rPr lang="sl-SI" dirty="0"/>
              <a:t> LLLL</a:t>
            </a:r>
            <a:endParaRPr lang="en-US" dirty="0"/>
          </a:p>
        </p:txBody>
      </p:sp>
      <p:sp>
        <p:nvSpPr>
          <p:cNvPr id="6" name="Text Placeholder 5"/>
          <p:cNvSpPr>
            <a:spLocks noGrp="1"/>
          </p:cNvSpPr>
          <p:nvPr>
            <p:ph type="body" sz="quarter" idx="16"/>
          </p:nvPr>
        </p:nvSpPr>
        <p:spPr>
          <a:xfrm>
            <a:off x="1713201" y="4150011"/>
            <a:ext cx="8147194" cy="293721"/>
          </a:xfrm>
        </p:spPr>
        <p:txBody>
          <a:bodyPr>
            <a:spAutoFit/>
          </a:bodyPr>
          <a:lstStyle/>
          <a:p>
            <a:r>
              <a:rPr lang="en-US" dirty="0">
                <a:solidFill>
                  <a:schemeClr val="accent1"/>
                </a:solidFill>
              </a:rPr>
              <a:t>1</a:t>
            </a:r>
            <a:r>
              <a:rPr lang="en-US" dirty="0"/>
              <a:t> </a:t>
            </a:r>
            <a:r>
              <a:rPr lang="sl-SI" dirty="0"/>
              <a:t>Prva institucija</a:t>
            </a:r>
            <a:r>
              <a:rPr lang="en-US" dirty="0"/>
              <a:t> </a:t>
            </a:r>
            <a:r>
              <a:rPr lang="en-US" dirty="0">
                <a:solidFill>
                  <a:schemeClr val="accent1"/>
                </a:solidFill>
              </a:rPr>
              <a:t>2</a:t>
            </a:r>
            <a:r>
              <a:rPr lang="en-US" dirty="0"/>
              <a:t> </a:t>
            </a:r>
            <a:r>
              <a:rPr lang="sl-SI" dirty="0"/>
              <a:t>Druga institucija</a:t>
            </a:r>
            <a:r>
              <a:rPr lang="en-US" dirty="0"/>
              <a:t> </a:t>
            </a:r>
            <a:r>
              <a:rPr lang="en-US" dirty="0">
                <a:solidFill>
                  <a:schemeClr val="accent1"/>
                </a:solidFill>
              </a:rPr>
              <a:t>3</a:t>
            </a:r>
            <a:r>
              <a:rPr lang="en-US" dirty="0"/>
              <a:t> </a:t>
            </a:r>
            <a:r>
              <a:rPr lang="sl-SI" dirty="0"/>
              <a:t>Tretja institucija</a:t>
            </a:r>
            <a:endParaRPr lang="en-US" dirty="0"/>
          </a:p>
        </p:txBody>
      </p:sp>
      <p:pic>
        <p:nvPicPr>
          <p:cNvPr id="31" name="Picture Placeholder 30"/>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l="445" r="445"/>
          <a:stretch>
            <a:fillRect/>
          </a:stretch>
        </p:blipFill>
        <p:spPr/>
      </p:pic>
      <p:pic>
        <p:nvPicPr>
          <p:cNvPr id="9" name="Slika 3"/>
          <p:cNvPicPr>
            <a:picLocks noChangeAspect="1"/>
          </p:cNvPicPr>
          <p:nvPr/>
        </p:nvPicPr>
        <p:blipFill>
          <a:blip r:embed="rId3"/>
          <a:stretch>
            <a:fillRect/>
          </a:stretch>
        </p:blipFill>
        <p:spPr>
          <a:xfrm>
            <a:off x="3163378" y="6173906"/>
            <a:ext cx="1701253" cy="418519"/>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3388" y="6008324"/>
            <a:ext cx="1244600" cy="520700"/>
          </a:xfrm>
          <a:prstGeom prst="rect">
            <a:avLst/>
          </a:prstGeom>
        </p:spPr>
      </p:pic>
      <p:pic>
        <p:nvPicPr>
          <p:cNvPr id="1026" name="Picture 2" descr="Image result for cc by sa 4.0">
            <a:extLst>
              <a:ext uri="{FF2B5EF4-FFF2-40B4-BE49-F238E27FC236}">
                <a16:creationId xmlns:a16="http://schemas.microsoft.com/office/drawing/2014/main" id="{14C710BF-0F19-4F85-BA75-A12C7CD644E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66790" y="6125781"/>
            <a:ext cx="1301285" cy="455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6102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1703388" y="4251445"/>
            <a:ext cx="7180766" cy="1661993"/>
          </a:xfrm>
        </p:spPr>
        <p:txBody>
          <a:bodyPr/>
          <a:lstStyle/>
          <a:p>
            <a:r>
              <a:rPr lang="sl-SI" dirty="0"/>
              <a:t>Projekt Slovar sopomenk sodobne slovenščine: od skupnosti za skupnost</a:t>
            </a:r>
            <a:endParaRPr lang="en-US" dirty="0"/>
          </a:p>
        </p:txBody>
      </p:sp>
    </p:spTree>
    <p:extLst>
      <p:ext uri="{BB962C8B-B14F-4D97-AF65-F5344CB8AC3E}">
        <p14:creationId xmlns:p14="http://schemas.microsoft.com/office/powerpoint/2010/main" val="892705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9B3A9F-9653-8447-8F2D-3258C61FAAD1}" type="slidenum">
              <a:rPr lang="en-US" smtClean="0"/>
              <a:pPr/>
              <a:t>2</a:t>
            </a:fld>
            <a:r>
              <a:rPr lang="en-US"/>
              <a:t>/x</a:t>
            </a:r>
            <a:endParaRPr lang="en-US" dirty="0"/>
          </a:p>
        </p:txBody>
      </p:sp>
      <p:sp>
        <p:nvSpPr>
          <p:cNvPr id="3" name="Text Placeholder 2"/>
          <p:cNvSpPr>
            <a:spLocks noGrp="1"/>
          </p:cNvSpPr>
          <p:nvPr>
            <p:ph type="body" sz="quarter" idx="14"/>
          </p:nvPr>
        </p:nvSpPr>
        <p:spPr>
          <a:xfrm>
            <a:off x="814389" y="834360"/>
            <a:ext cx="9882366" cy="2210175"/>
          </a:xfrm>
        </p:spPr>
        <p:txBody>
          <a:bodyPr/>
          <a:lstStyle/>
          <a:p>
            <a:r>
              <a:rPr lang="sl-SI" dirty="0"/>
              <a:t>Slovar sopomenk sodobne slovenščine: od skupnosti za skupnost</a:t>
            </a:r>
            <a:endParaRPr lang="en-US" dirty="0"/>
          </a:p>
        </p:txBody>
      </p:sp>
      <p:sp>
        <p:nvSpPr>
          <p:cNvPr id="5" name="Date Placeholder 4"/>
          <p:cNvSpPr>
            <a:spLocks noGrp="1"/>
          </p:cNvSpPr>
          <p:nvPr>
            <p:ph type="dt" sz="half" idx="19"/>
          </p:nvPr>
        </p:nvSpPr>
        <p:spPr/>
        <p:txBody>
          <a:bodyPr/>
          <a:lstStyle/>
          <a:p>
            <a:fld id="{7873F4F5-D1C7-6B4A-8D50-9DE864FBF0BF}" type="datetime3">
              <a:t>14/11/19</a:t>
            </a:fld>
            <a:endParaRPr lang="en-US"/>
          </a:p>
        </p:txBody>
      </p:sp>
      <p:sp>
        <p:nvSpPr>
          <p:cNvPr id="7" name="Content Placeholder 6"/>
          <p:cNvSpPr>
            <a:spLocks noGrp="1"/>
          </p:cNvSpPr>
          <p:nvPr>
            <p:ph sz="quarter" idx="24"/>
          </p:nvPr>
        </p:nvSpPr>
        <p:spPr>
          <a:xfrm>
            <a:off x="814389" y="2267111"/>
            <a:ext cx="10181684" cy="3278801"/>
          </a:xfrm>
        </p:spPr>
        <p:txBody>
          <a:bodyPr/>
          <a:lstStyle/>
          <a:p>
            <a:r>
              <a:rPr lang="en-US" dirty="0" err="1">
                <a:latin typeface="+mj-lt"/>
                <a:ea typeface="Source Sans Pro SemiBold" charset="0"/>
                <a:cs typeface="Source Sans Pro SemiBold" charset="0"/>
              </a:rPr>
              <a:t>Projekt</a:t>
            </a:r>
            <a:r>
              <a:rPr lang="en-US" dirty="0">
                <a:latin typeface="+mj-lt"/>
                <a:ea typeface="Source Sans Pro SemiBold" charset="0"/>
                <a:cs typeface="Source Sans Pro SemiBold" charset="0"/>
              </a:rPr>
              <a:t> (2018-2019) </a:t>
            </a:r>
            <a:r>
              <a:rPr lang="en-US" dirty="0" err="1">
                <a:latin typeface="+mj-lt"/>
                <a:ea typeface="Source Sans Pro SemiBold" charset="0"/>
                <a:cs typeface="Source Sans Pro SemiBold" charset="0"/>
              </a:rPr>
              <a:t>podprt</a:t>
            </a:r>
            <a:r>
              <a:rPr lang="en-US" dirty="0">
                <a:latin typeface="+mj-lt"/>
                <a:ea typeface="Source Sans Pro SemiBold" charset="0"/>
                <a:cs typeface="Source Sans Pro SemiBold" charset="0"/>
              </a:rPr>
              <a:t> s </a:t>
            </a:r>
            <a:r>
              <a:rPr lang="en-US" dirty="0" err="1">
                <a:latin typeface="+mj-lt"/>
                <a:ea typeface="Source Sans Pro SemiBold" charset="0"/>
                <a:cs typeface="Source Sans Pro SemiBold" charset="0"/>
              </a:rPr>
              <a:t>strani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Ministrstva</a:t>
            </a:r>
            <a:r>
              <a:rPr lang="en-US" dirty="0">
                <a:latin typeface="+mj-lt"/>
                <a:ea typeface="Source Sans Pro SemiBold" charset="0"/>
                <a:cs typeface="Source Sans Pro SemiBold" charset="0"/>
              </a:rPr>
              <a:t> za </a:t>
            </a:r>
            <a:r>
              <a:rPr lang="en-US" dirty="0" err="1">
                <a:latin typeface="+mj-lt"/>
                <a:ea typeface="Source Sans Pro SemiBold" charset="0"/>
                <a:cs typeface="Source Sans Pro SemiBold" charset="0"/>
              </a:rPr>
              <a:t>kulturo</a:t>
            </a:r>
            <a:r>
              <a:rPr lang="en-US" dirty="0">
                <a:latin typeface="+mj-lt"/>
                <a:ea typeface="Source Sans Pro SemiBold" charset="0"/>
                <a:cs typeface="Source Sans Pro SemiBold" charset="0"/>
              </a:rPr>
              <a:t> RS.</a:t>
            </a:r>
          </a:p>
          <a:p>
            <a:r>
              <a:rPr lang="en-US" b="1" dirty="0" err="1">
                <a:latin typeface="+mj-lt"/>
                <a:ea typeface="Source Sans Pro SemiBold" charset="0"/>
                <a:cs typeface="Source Sans Pro SemiBold" charset="0"/>
              </a:rPr>
              <a:t>Cilji</a:t>
            </a:r>
            <a:r>
              <a:rPr lang="en-US" b="1" dirty="0">
                <a:latin typeface="+mj-lt"/>
                <a:ea typeface="Source Sans Pro SemiBold" charset="0"/>
                <a:cs typeface="Source Sans Pro SemiBold" charset="0"/>
              </a:rPr>
              <a:t>:</a:t>
            </a:r>
          </a:p>
          <a:p>
            <a:r>
              <a:rPr lang="en-US" dirty="0" err="1">
                <a:latin typeface="+mj-lt"/>
                <a:ea typeface="Source Sans Pro SemiBold" charset="0"/>
                <a:cs typeface="Source Sans Pro SemiBold" charset="0"/>
              </a:rPr>
              <a:t>obveščati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javnost</a:t>
            </a:r>
            <a:r>
              <a:rPr lang="en-US" dirty="0">
                <a:latin typeface="+mj-lt"/>
                <a:ea typeface="Source Sans Pro SemiBold" charset="0"/>
                <a:cs typeface="Source Sans Pro SemiBold" charset="0"/>
              </a:rPr>
              <a:t> o </a:t>
            </a:r>
            <a:r>
              <a:rPr lang="en-US" dirty="0" err="1">
                <a:latin typeface="+mj-lt"/>
                <a:ea typeface="Source Sans Pro SemiBold" charset="0"/>
                <a:cs typeface="Source Sans Pro SemiBold" charset="0"/>
              </a:rPr>
              <a:t>novem</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slovarju</a:t>
            </a:r>
            <a:r>
              <a:rPr lang="en-US" dirty="0">
                <a:latin typeface="+mj-lt"/>
                <a:ea typeface="Source Sans Pro SemiBold" charset="0"/>
                <a:cs typeface="Source Sans Pro SemiBold" charset="0"/>
              </a:rPr>
              <a:t>, s </a:t>
            </a:r>
            <a:r>
              <a:rPr lang="en-US" dirty="0" err="1">
                <a:latin typeface="+mj-lt"/>
                <a:ea typeface="Source Sans Pro SemiBold" charset="0"/>
                <a:cs typeface="Source Sans Pro SemiBold" charset="0"/>
              </a:rPr>
              <a:t>poudarkom</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na</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uporabniških</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skupinah</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ki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slovar</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najbolj</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potrebujejo</a:t>
            </a:r>
            <a:r>
              <a:rPr lang="en-US" dirty="0">
                <a:latin typeface="+mj-lt"/>
                <a:ea typeface="Source Sans Pro SemiBold" charset="0"/>
                <a:cs typeface="Source Sans Pro SemiBold" charset="0"/>
              </a:rPr>
              <a:t>;</a:t>
            </a:r>
          </a:p>
          <a:p>
            <a:r>
              <a:rPr lang="en-US" dirty="0" err="1">
                <a:latin typeface="+mj-lt"/>
                <a:ea typeface="Source Sans Pro SemiBold" charset="0"/>
                <a:cs typeface="Source Sans Pro SemiBold" charset="0"/>
              </a:rPr>
              <a:t>seznaniti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javnost</a:t>
            </a:r>
            <a:r>
              <a:rPr lang="en-US" dirty="0">
                <a:latin typeface="+mj-lt"/>
                <a:ea typeface="Source Sans Pro SemiBold" charset="0"/>
                <a:cs typeface="Source Sans Pro SemiBold" charset="0"/>
              </a:rPr>
              <a:t> s </a:t>
            </a:r>
            <a:r>
              <a:rPr lang="en-US" dirty="0" err="1">
                <a:latin typeface="+mj-lt"/>
                <a:ea typeface="Source Sans Pro SemiBold" charset="0"/>
                <a:cs typeface="Source Sans Pro SemiBold" charset="0"/>
              </a:rPr>
              <a:t>konceptom</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odzivnega</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slovarja</a:t>
            </a:r>
            <a:r>
              <a:rPr lang="en-US" dirty="0">
                <a:latin typeface="+mj-lt"/>
                <a:ea typeface="Source Sans Pro SemiBold" charset="0"/>
                <a:cs typeface="Source Sans Pro SemiBold" charset="0"/>
              </a:rPr>
              <a:t>;</a:t>
            </a:r>
          </a:p>
          <a:p>
            <a:r>
              <a:rPr lang="en-US" dirty="0" err="1">
                <a:latin typeface="+mj-lt"/>
                <a:ea typeface="Source Sans Pro SemiBold" charset="0"/>
                <a:cs typeface="Source Sans Pro SemiBold" charset="0"/>
              </a:rPr>
              <a:t>prikazati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kako</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najti</a:t>
            </a:r>
            <a:r>
              <a:rPr lang="en-US" dirty="0">
                <a:latin typeface="+mj-lt"/>
                <a:ea typeface="Source Sans Pro SemiBold" charset="0"/>
                <a:cs typeface="Source Sans Pro SemiBold" charset="0"/>
              </a:rPr>
              <a:t> in </a:t>
            </a:r>
            <a:r>
              <a:rPr lang="en-US" dirty="0" err="1">
                <a:latin typeface="+mj-lt"/>
                <a:ea typeface="Source Sans Pro SemiBold" charset="0"/>
                <a:cs typeface="Source Sans Pro SemiBold" charset="0"/>
              </a:rPr>
              <a:t>uporabiti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informacijo</a:t>
            </a:r>
            <a:r>
              <a:rPr lang="en-US" dirty="0">
                <a:latin typeface="+mj-lt"/>
                <a:ea typeface="Source Sans Pro SemiBold" charset="0"/>
                <a:cs typeface="Source Sans Pro SemiBold" charset="0"/>
              </a:rPr>
              <a:t> v </a:t>
            </a:r>
            <a:r>
              <a:rPr lang="en-US" dirty="0" err="1">
                <a:latin typeface="+mj-lt"/>
                <a:ea typeface="Source Sans Pro SemiBold" charset="0"/>
                <a:cs typeface="Source Sans Pro SemiBold" charset="0"/>
              </a:rPr>
              <a:t>slovarju</a:t>
            </a:r>
            <a:r>
              <a:rPr lang="en-US" dirty="0">
                <a:latin typeface="+mj-lt"/>
                <a:ea typeface="Source Sans Pro SemiBold" charset="0"/>
                <a:cs typeface="Source Sans Pro SemiBold" charset="0"/>
              </a:rPr>
              <a:t>;</a:t>
            </a:r>
          </a:p>
          <a:p>
            <a:r>
              <a:rPr lang="en-US" dirty="0" err="1">
                <a:latin typeface="+mj-lt"/>
                <a:ea typeface="Source Sans Pro SemiBold" charset="0"/>
                <a:cs typeface="Source Sans Pro SemiBold" charset="0"/>
              </a:rPr>
              <a:t>motivirati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uporabnike</a:t>
            </a:r>
            <a:r>
              <a:rPr lang="en-US" dirty="0">
                <a:latin typeface="+mj-lt"/>
                <a:ea typeface="Source Sans Pro SemiBold" charset="0"/>
                <a:cs typeface="Source Sans Pro SemiBold" charset="0"/>
              </a:rPr>
              <a:t> za </a:t>
            </a:r>
            <a:r>
              <a:rPr lang="en-US" dirty="0" err="1">
                <a:latin typeface="+mj-lt"/>
                <a:ea typeface="Source Sans Pro SemiBold" charset="0"/>
                <a:cs typeface="Source Sans Pro SemiBold" charset="0"/>
              </a:rPr>
              <a:t>odzivnost</a:t>
            </a:r>
            <a:r>
              <a:rPr lang="en-US" dirty="0">
                <a:latin typeface="+mj-lt"/>
                <a:ea typeface="Source Sans Pro SemiBold" charset="0"/>
                <a:cs typeface="Source Sans Pro SemiBold" charset="0"/>
              </a:rPr>
              <a:t> in </a:t>
            </a:r>
            <a:r>
              <a:rPr lang="en-US" dirty="0" err="1">
                <a:latin typeface="+mj-lt"/>
                <a:ea typeface="Source Sans Pro SemiBold" charset="0"/>
                <a:cs typeface="Source Sans Pro SemiBold" charset="0"/>
              </a:rPr>
              <a:t>pomoč</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pri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nadaljnjem</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razvoju</a:t>
            </a:r>
            <a:r>
              <a:rPr lang="en-US" dirty="0">
                <a:latin typeface="+mj-lt"/>
                <a:ea typeface="Source Sans Pro SemiBold" charset="0"/>
                <a:cs typeface="Source Sans Pro SemiBold" charset="0"/>
              </a:rPr>
              <a:t>;</a:t>
            </a:r>
          </a:p>
          <a:p>
            <a:r>
              <a:rPr lang="en-US" dirty="0" err="1">
                <a:latin typeface="+mj-lt"/>
                <a:ea typeface="Source Sans Pro SemiBold" charset="0"/>
                <a:cs typeface="Source Sans Pro SemiBold" charset="0"/>
              </a:rPr>
              <a:t>ozaveščati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javnost</a:t>
            </a:r>
            <a:r>
              <a:rPr lang="en-US" dirty="0">
                <a:latin typeface="+mj-lt"/>
                <a:ea typeface="Source Sans Pro SemiBold" charset="0"/>
                <a:cs typeface="Source Sans Pro SemiBold" charset="0"/>
              </a:rPr>
              <a:t> o </a:t>
            </a:r>
            <a:r>
              <a:rPr lang="en-US" dirty="0" err="1">
                <a:latin typeface="+mj-lt"/>
                <a:ea typeface="Source Sans Pro SemiBold" charset="0"/>
                <a:cs typeface="Source Sans Pro SemiBold" charset="0"/>
              </a:rPr>
              <a:t>pomembnosti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prosto</a:t>
            </a:r>
            <a:r>
              <a:rPr lang="en-US" dirty="0">
                <a:latin typeface="+mj-lt"/>
                <a:ea typeface="Source Sans Pro SemiBold" charset="0"/>
                <a:cs typeface="Source Sans Pro SemiBold" charset="0"/>
              </a:rPr>
              <a:t>)</a:t>
            </a:r>
            <a:r>
              <a:rPr lang="en-US" dirty="0" err="1">
                <a:latin typeface="+mj-lt"/>
                <a:ea typeface="Source Sans Pro SemiBold" charset="0"/>
                <a:cs typeface="Source Sans Pro SemiBold" charset="0"/>
              </a:rPr>
              <a:t>dostopnosti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jezikovnih</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virov.Center</a:t>
            </a:r>
            <a:r>
              <a:rPr lang="en-US" dirty="0">
                <a:latin typeface="+mj-lt"/>
                <a:ea typeface="Source Sans Pro SemiBold" charset="0"/>
                <a:cs typeface="Source Sans Pro SemiBold" charset="0"/>
              </a:rPr>
              <a:t> za </a:t>
            </a:r>
            <a:r>
              <a:rPr lang="en-US" dirty="0" err="1">
                <a:latin typeface="+mj-lt"/>
                <a:ea typeface="Source Sans Pro SemiBold" charset="0"/>
                <a:cs typeface="Source Sans Pro SemiBold" charset="0"/>
              </a:rPr>
              <a:t>jezikovne</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vire</a:t>
            </a:r>
            <a:r>
              <a:rPr lang="en-US" dirty="0">
                <a:latin typeface="+mj-lt"/>
                <a:ea typeface="Source Sans Pro SemiBold" charset="0"/>
                <a:cs typeface="Source Sans Pro SemiBold" charset="0"/>
              </a:rPr>
              <a:t> in </a:t>
            </a:r>
            <a:r>
              <a:rPr lang="en-US" dirty="0" err="1">
                <a:latin typeface="+mj-lt"/>
                <a:ea typeface="Source Sans Pro SemiBold" charset="0"/>
                <a:cs typeface="Source Sans Pro SemiBold" charset="0"/>
              </a:rPr>
              <a:t>tehnologije</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Univerze</a:t>
            </a:r>
            <a:r>
              <a:rPr lang="en-US" dirty="0">
                <a:latin typeface="+mj-lt"/>
                <a:ea typeface="Source Sans Pro SemiBold" charset="0"/>
                <a:cs typeface="Source Sans Pro SemiBold" charset="0"/>
              </a:rPr>
              <a:t> v </a:t>
            </a:r>
            <a:r>
              <a:rPr lang="en-US" dirty="0" err="1">
                <a:latin typeface="+mj-lt"/>
                <a:ea typeface="Source Sans Pro SemiBold" charset="0"/>
                <a:cs typeface="Source Sans Pro SemiBold" charset="0"/>
              </a:rPr>
              <a:t>Ljubljani</a:t>
            </a:r>
            <a:endParaRPr lang="en-US" dirty="0">
              <a:latin typeface="+mj-lt"/>
              <a:ea typeface="Source Sans Pro SemiBold" charset="0"/>
              <a:cs typeface="Source Sans Pro SemiBold" charset="0"/>
            </a:endParaRPr>
          </a:p>
        </p:txBody>
      </p:sp>
    </p:spTree>
    <p:extLst>
      <p:ext uri="{BB962C8B-B14F-4D97-AF65-F5344CB8AC3E}">
        <p14:creationId xmlns:p14="http://schemas.microsoft.com/office/powerpoint/2010/main" val="4206814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1703388" y="4805442"/>
            <a:ext cx="7180766" cy="1107996"/>
          </a:xfrm>
        </p:spPr>
        <p:txBody>
          <a:bodyPr/>
          <a:lstStyle/>
          <a:p>
            <a:r>
              <a:rPr lang="sl-SI" dirty="0"/>
              <a:t>O Centru za jezikovne vire in tehnologije</a:t>
            </a:r>
            <a:endParaRPr lang="en-US" dirty="0"/>
          </a:p>
        </p:txBody>
      </p:sp>
    </p:spTree>
    <p:extLst>
      <p:ext uri="{BB962C8B-B14F-4D97-AF65-F5344CB8AC3E}">
        <p14:creationId xmlns:p14="http://schemas.microsoft.com/office/powerpoint/2010/main" val="2868299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9B3A9F-9653-8447-8F2D-3258C61FAAD1}" type="slidenum">
              <a:rPr lang="en-US" smtClean="0"/>
              <a:pPr/>
              <a:t>4</a:t>
            </a:fld>
            <a:r>
              <a:rPr lang="en-US"/>
              <a:t>/x</a:t>
            </a:r>
            <a:endParaRPr lang="en-US" dirty="0"/>
          </a:p>
        </p:txBody>
      </p:sp>
      <p:sp>
        <p:nvSpPr>
          <p:cNvPr id="3" name="Text Placeholder 2"/>
          <p:cNvSpPr>
            <a:spLocks noGrp="1"/>
          </p:cNvSpPr>
          <p:nvPr>
            <p:ph type="body" sz="quarter" idx="14"/>
          </p:nvPr>
        </p:nvSpPr>
        <p:spPr>
          <a:xfrm>
            <a:off x="814389" y="834360"/>
            <a:ext cx="7956550" cy="979069"/>
          </a:xfrm>
        </p:spPr>
        <p:txBody>
          <a:bodyPr/>
          <a:lstStyle/>
          <a:p>
            <a:r>
              <a:rPr lang="sl-SI" dirty="0"/>
              <a:t>Okvir CJVT</a:t>
            </a:r>
            <a:endParaRPr lang="en-US" dirty="0"/>
          </a:p>
        </p:txBody>
      </p:sp>
      <p:sp>
        <p:nvSpPr>
          <p:cNvPr id="5" name="Date Placeholder 4"/>
          <p:cNvSpPr>
            <a:spLocks noGrp="1"/>
          </p:cNvSpPr>
          <p:nvPr>
            <p:ph type="dt" sz="half" idx="19"/>
          </p:nvPr>
        </p:nvSpPr>
        <p:spPr/>
        <p:txBody>
          <a:bodyPr/>
          <a:lstStyle/>
          <a:p>
            <a:fld id="{7873F4F5-D1C7-6B4A-8D50-9DE864FBF0BF}" type="datetime3">
              <a:t>14/11/19</a:t>
            </a:fld>
            <a:endParaRPr lang="en-US"/>
          </a:p>
        </p:txBody>
      </p:sp>
      <p:sp>
        <p:nvSpPr>
          <p:cNvPr id="7" name="Content Placeholder 6"/>
          <p:cNvSpPr>
            <a:spLocks noGrp="1"/>
          </p:cNvSpPr>
          <p:nvPr>
            <p:ph sz="quarter" idx="24"/>
          </p:nvPr>
        </p:nvSpPr>
        <p:spPr>
          <a:xfrm>
            <a:off x="823014" y="1809911"/>
            <a:ext cx="10181684" cy="3278801"/>
          </a:xfrm>
        </p:spPr>
        <p:txBody>
          <a:bodyPr/>
          <a:lstStyle/>
          <a:p>
            <a:r>
              <a:rPr lang="en-US" b="1" dirty="0">
                <a:latin typeface="+mj-lt"/>
                <a:ea typeface="Source Sans Pro SemiBold" charset="0"/>
                <a:cs typeface="Source Sans Pro SemiBold" charset="0"/>
              </a:rPr>
              <a:t>Center za </a:t>
            </a:r>
            <a:r>
              <a:rPr lang="en-US" b="1" dirty="0" err="1">
                <a:latin typeface="+mj-lt"/>
                <a:ea typeface="Source Sans Pro SemiBold" charset="0"/>
                <a:cs typeface="Source Sans Pro SemiBold" charset="0"/>
              </a:rPr>
              <a:t>jezikovne</a:t>
            </a:r>
            <a:r>
              <a:rPr lang="en-US" b="1" dirty="0">
                <a:latin typeface="+mj-lt"/>
                <a:ea typeface="Source Sans Pro SemiBold" charset="0"/>
                <a:cs typeface="Source Sans Pro SemiBold" charset="0"/>
              </a:rPr>
              <a:t> </a:t>
            </a:r>
            <a:r>
              <a:rPr lang="en-US" b="1" dirty="0" err="1">
                <a:latin typeface="+mj-lt"/>
                <a:ea typeface="Source Sans Pro SemiBold" charset="0"/>
                <a:cs typeface="Source Sans Pro SemiBold" charset="0"/>
              </a:rPr>
              <a:t>vire</a:t>
            </a:r>
            <a:r>
              <a:rPr lang="en-US" b="1" dirty="0">
                <a:latin typeface="+mj-lt"/>
                <a:ea typeface="Source Sans Pro SemiBold" charset="0"/>
                <a:cs typeface="Source Sans Pro SemiBold" charset="0"/>
              </a:rPr>
              <a:t> in </a:t>
            </a:r>
            <a:r>
              <a:rPr lang="en-US" b="1" dirty="0" err="1">
                <a:latin typeface="+mj-lt"/>
                <a:ea typeface="Source Sans Pro SemiBold" charset="0"/>
                <a:cs typeface="Source Sans Pro SemiBold" charset="0"/>
              </a:rPr>
              <a:t>tehnologije</a:t>
            </a:r>
            <a:r>
              <a:rPr lang="en-US" b="1" dirty="0">
                <a:latin typeface="+mj-lt"/>
                <a:ea typeface="Source Sans Pro SemiBold" charset="0"/>
                <a:cs typeface="Source Sans Pro SemiBold" charset="0"/>
              </a:rPr>
              <a:t> </a:t>
            </a:r>
            <a:r>
              <a:rPr lang="en-US" b="1" dirty="0" err="1">
                <a:latin typeface="+mj-lt"/>
                <a:ea typeface="Source Sans Pro SemiBold" charset="0"/>
                <a:cs typeface="Source Sans Pro SemiBold" charset="0"/>
              </a:rPr>
              <a:t>Univerze</a:t>
            </a:r>
            <a:r>
              <a:rPr lang="en-US" b="1" dirty="0">
                <a:latin typeface="+mj-lt"/>
                <a:ea typeface="Source Sans Pro SemiBold" charset="0"/>
                <a:cs typeface="Source Sans Pro SemiBold" charset="0"/>
              </a:rPr>
              <a:t> v </a:t>
            </a:r>
            <a:r>
              <a:rPr lang="en-US" b="1" dirty="0" err="1">
                <a:latin typeface="+mj-lt"/>
                <a:ea typeface="Source Sans Pro SemiBold" charset="0"/>
                <a:cs typeface="Source Sans Pro SemiBold" charset="0"/>
              </a:rPr>
              <a:t>Ljubljani</a:t>
            </a:r>
            <a:endParaRPr lang="en-US" b="1" dirty="0">
              <a:latin typeface="+mj-lt"/>
              <a:ea typeface="Source Sans Pro SemiBold" charset="0"/>
              <a:cs typeface="Source Sans Pro SemiBold" charset="0"/>
            </a:endParaRPr>
          </a:p>
          <a:p>
            <a:r>
              <a:rPr lang="en-US" dirty="0" err="1">
                <a:latin typeface="+mj-lt"/>
                <a:ea typeface="Source Sans Pro SemiBold" charset="0"/>
                <a:cs typeface="Source Sans Pro SemiBold" charset="0"/>
              </a:rPr>
              <a:t>Združuje</a:t>
            </a:r>
            <a:r>
              <a:rPr lang="en-US" dirty="0">
                <a:latin typeface="+mj-lt"/>
                <a:ea typeface="Source Sans Pro SemiBold" charset="0"/>
                <a:cs typeface="Source Sans Pro SemiBold" charset="0"/>
              </a:rPr>
              <a:t> pet </a:t>
            </a:r>
            <a:r>
              <a:rPr lang="en-US" dirty="0" err="1">
                <a:latin typeface="+mj-lt"/>
                <a:ea typeface="Source Sans Pro SemiBold" charset="0"/>
                <a:cs typeface="Source Sans Pro SemiBold" charset="0"/>
              </a:rPr>
              <a:t>fakultet</a:t>
            </a:r>
            <a:r>
              <a:rPr lang="en-US" dirty="0">
                <a:latin typeface="+mj-lt"/>
                <a:ea typeface="Source Sans Pro SemiBold" charset="0"/>
                <a:cs typeface="Source Sans Pro SemiBold" charset="0"/>
              </a:rPr>
              <a:t> UL: </a:t>
            </a:r>
            <a:r>
              <a:rPr lang="en-US" dirty="0" err="1">
                <a:latin typeface="+mj-lt"/>
                <a:ea typeface="Source Sans Pro SemiBold" charset="0"/>
                <a:cs typeface="Source Sans Pro SemiBold" charset="0"/>
              </a:rPr>
              <a:t>Filozofska</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fakulteta</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Fakulteta</a:t>
            </a:r>
            <a:r>
              <a:rPr lang="en-US" dirty="0">
                <a:latin typeface="+mj-lt"/>
                <a:ea typeface="Source Sans Pro SemiBold" charset="0"/>
                <a:cs typeface="Source Sans Pro SemiBold" charset="0"/>
              </a:rPr>
              <a:t> za </a:t>
            </a:r>
            <a:r>
              <a:rPr lang="en-US" dirty="0" err="1">
                <a:latin typeface="+mj-lt"/>
                <a:ea typeface="Source Sans Pro SemiBold" charset="0"/>
                <a:cs typeface="Source Sans Pro SemiBold" charset="0"/>
              </a:rPr>
              <a:t>računalništvo</a:t>
            </a:r>
            <a:r>
              <a:rPr lang="en-US" dirty="0">
                <a:latin typeface="+mj-lt"/>
                <a:ea typeface="Source Sans Pro SemiBold" charset="0"/>
                <a:cs typeface="Source Sans Pro SemiBold" charset="0"/>
              </a:rPr>
              <a:t> in </a:t>
            </a:r>
            <a:r>
              <a:rPr lang="en-US" dirty="0" err="1">
                <a:latin typeface="+mj-lt"/>
                <a:ea typeface="Source Sans Pro SemiBold" charset="0"/>
                <a:cs typeface="Source Sans Pro SemiBold" charset="0"/>
              </a:rPr>
              <a:t>informatiko</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Pedagoška</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fakulteta</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Fakulteta</a:t>
            </a:r>
            <a:r>
              <a:rPr lang="en-US" dirty="0">
                <a:latin typeface="+mj-lt"/>
                <a:ea typeface="Source Sans Pro SemiBold" charset="0"/>
                <a:cs typeface="Source Sans Pro SemiBold" charset="0"/>
              </a:rPr>
              <a:t> za </a:t>
            </a:r>
            <a:r>
              <a:rPr lang="en-US" dirty="0" err="1">
                <a:latin typeface="+mj-lt"/>
                <a:ea typeface="Source Sans Pro SemiBold" charset="0"/>
                <a:cs typeface="Source Sans Pro SemiBold" charset="0"/>
              </a:rPr>
              <a:t>družbene</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vede</a:t>
            </a:r>
            <a:r>
              <a:rPr lang="en-US" dirty="0">
                <a:latin typeface="+mj-lt"/>
                <a:ea typeface="Source Sans Pro SemiBold" charset="0"/>
                <a:cs typeface="Source Sans Pro SemiBold" charset="0"/>
              </a:rPr>
              <a:t> in </a:t>
            </a:r>
            <a:r>
              <a:rPr lang="en-US" dirty="0" err="1">
                <a:latin typeface="+mj-lt"/>
                <a:ea typeface="Source Sans Pro SemiBold" charset="0"/>
                <a:cs typeface="Source Sans Pro SemiBold" charset="0"/>
              </a:rPr>
              <a:t>Fakulteta</a:t>
            </a:r>
            <a:r>
              <a:rPr lang="en-US" dirty="0">
                <a:latin typeface="+mj-lt"/>
                <a:ea typeface="Source Sans Pro SemiBold" charset="0"/>
                <a:cs typeface="Source Sans Pro SemiBold" charset="0"/>
              </a:rPr>
              <a:t> za </a:t>
            </a:r>
            <a:r>
              <a:rPr lang="en-US" dirty="0" err="1">
                <a:latin typeface="+mj-lt"/>
                <a:ea typeface="Source Sans Pro SemiBold" charset="0"/>
                <a:cs typeface="Source Sans Pro SemiBold" charset="0"/>
              </a:rPr>
              <a:t>elektrotehniko</a:t>
            </a:r>
            <a:r>
              <a:rPr lang="en-US" dirty="0">
                <a:latin typeface="+mj-lt"/>
                <a:ea typeface="Source Sans Pro SemiBold" charset="0"/>
                <a:cs typeface="Source Sans Pro SemiBold" charset="0"/>
              </a:rPr>
              <a:t>.</a:t>
            </a:r>
          </a:p>
          <a:p>
            <a:r>
              <a:rPr lang="en-US" dirty="0" err="1">
                <a:latin typeface="+mj-lt"/>
                <a:ea typeface="Source Sans Pro SemiBold" charset="0"/>
                <a:cs typeface="Source Sans Pro SemiBold" charset="0"/>
              </a:rPr>
              <a:t>Namen</a:t>
            </a:r>
            <a:r>
              <a:rPr lang="en-US" dirty="0">
                <a:latin typeface="+mj-lt"/>
                <a:ea typeface="Source Sans Pro SemiBold" charset="0"/>
                <a:cs typeface="Source Sans Pro SemiBold" charset="0"/>
              </a:rPr>
              <a:t> CJVT je </a:t>
            </a:r>
            <a:r>
              <a:rPr lang="en-US" dirty="0" err="1">
                <a:latin typeface="+mj-lt"/>
                <a:ea typeface="Source Sans Pro SemiBold" charset="0"/>
                <a:cs typeface="Source Sans Pro SemiBold" charset="0"/>
              </a:rPr>
              <a:t>omogočiti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uspešen</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razvoj</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slovenščine</a:t>
            </a:r>
            <a:r>
              <a:rPr lang="en-US" dirty="0">
                <a:latin typeface="+mj-lt"/>
                <a:ea typeface="Source Sans Pro SemiBold" charset="0"/>
                <a:cs typeface="Source Sans Pro SemiBold" charset="0"/>
              </a:rPr>
              <a:t> v </a:t>
            </a:r>
            <a:r>
              <a:rPr lang="en-US" dirty="0" err="1">
                <a:latin typeface="+mj-lt"/>
                <a:ea typeface="Source Sans Pro SemiBold" charset="0"/>
                <a:cs typeface="Source Sans Pro SemiBold" charset="0"/>
              </a:rPr>
              <a:t>digitalni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dobi</a:t>
            </a:r>
            <a:r>
              <a:rPr lang="en-US" dirty="0">
                <a:latin typeface="+mj-lt"/>
                <a:ea typeface="Source Sans Pro SemiBold" charset="0"/>
                <a:cs typeface="Source Sans Pro SemiBold" charset="0"/>
              </a:rPr>
              <a:t>. </a:t>
            </a:r>
          </a:p>
          <a:p>
            <a:r>
              <a:rPr lang="en-US" dirty="0" err="1">
                <a:latin typeface="+mj-lt"/>
                <a:ea typeface="Source Sans Pro SemiBold" charset="0"/>
                <a:cs typeface="Source Sans Pro SemiBold" charset="0"/>
              </a:rPr>
              <a:t>Pripravljamo</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jezikovne</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vire</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ter</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orodja</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ki</a:t>
            </a:r>
            <a:r>
              <a:rPr lang="en-US" dirty="0">
                <a:latin typeface="+mj-lt"/>
                <a:ea typeface="Source Sans Pro SemiBold" charset="0"/>
                <a:cs typeface="Source Sans Pro SemiBold" charset="0"/>
              </a:rPr>
              <a:t> so </a:t>
            </a:r>
            <a:r>
              <a:rPr lang="en-US" dirty="0" err="1">
                <a:latin typeface="+mj-lt"/>
                <a:ea typeface="Source Sans Pro SemiBold" charset="0"/>
                <a:cs typeface="Source Sans Pro SemiBold" charset="0"/>
              </a:rPr>
              <a:t>vsebinsko</a:t>
            </a:r>
            <a:r>
              <a:rPr lang="en-US" dirty="0">
                <a:latin typeface="+mj-lt"/>
                <a:ea typeface="Source Sans Pro SemiBold" charset="0"/>
                <a:cs typeface="Source Sans Pro SemiBold" charset="0"/>
              </a:rPr>
              <a:t> in </a:t>
            </a:r>
            <a:r>
              <a:rPr lang="en-US" dirty="0" err="1">
                <a:latin typeface="+mj-lt"/>
                <a:ea typeface="Source Sans Pro SemiBold" charset="0"/>
                <a:cs typeface="Source Sans Pro SemiBold" charset="0"/>
              </a:rPr>
              <a:t>metodološko</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sodobni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uporabniku</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prijazni</a:t>
            </a:r>
            <a:r>
              <a:rPr lang="en-US" dirty="0">
                <a:latin typeface="+mj-lt"/>
                <a:ea typeface="Source Sans Pro SemiBold" charset="0"/>
                <a:cs typeface="Source Sans Pro SemiBold" charset="0"/>
              </a:rPr>
              <a:t> in </a:t>
            </a:r>
            <a:r>
              <a:rPr lang="en-US" dirty="0" err="1">
                <a:latin typeface="+mj-lt"/>
                <a:ea typeface="Source Sans Pro SemiBold" charset="0"/>
                <a:cs typeface="Source Sans Pro SemiBold" charset="0"/>
              </a:rPr>
              <a:t>odprto</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dostopni</a:t>
            </a:r>
            <a:r>
              <a:rPr lang="en-US" dirty="0">
                <a:latin typeface="+mj-lt"/>
                <a:ea typeface="Source Sans Pro SemiBold" charset="0"/>
                <a:cs typeface="Source Sans Pro SemiBold" charset="0"/>
              </a:rPr>
              <a:t> za </a:t>
            </a:r>
            <a:r>
              <a:rPr lang="en-US" dirty="0" err="1">
                <a:latin typeface="+mj-lt"/>
                <a:ea typeface="Source Sans Pro SemiBold" charset="0"/>
                <a:cs typeface="Source Sans Pro SemiBold" charset="0"/>
              </a:rPr>
              <a:t>uporabo</a:t>
            </a:r>
            <a:r>
              <a:rPr lang="en-US" dirty="0">
                <a:latin typeface="+mj-lt"/>
                <a:ea typeface="Source Sans Pro SemiBold" charset="0"/>
                <a:cs typeface="Source Sans Pro SemiBold" charset="0"/>
              </a:rPr>
              <a:t>.</a:t>
            </a:r>
          </a:p>
          <a:p>
            <a:r>
              <a:rPr lang="sl-SI" dirty="0">
                <a:latin typeface="+mj-lt"/>
                <a:ea typeface="Source Sans Pro SemiBold" charset="0"/>
                <a:cs typeface="Source Sans Pro SemiBold" charset="0"/>
              </a:rPr>
              <a:t>I</a:t>
            </a:r>
            <a:r>
              <a:rPr lang="en-US" dirty="0" err="1">
                <a:latin typeface="+mj-lt"/>
                <a:ea typeface="Source Sans Pro SemiBold" charset="0"/>
                <a:cs typeface="Source Sans Pro SemiBold" charset="0"/>
              </a:rPr>
              <a:t>zdelk</a:t>
            </a:r>
            <a:r>
              <a:rPr lang="sl-SI" dirty="0">
                <a:latin typeface="+mj-lt"/>
                <a:ea typeface="Source Sans Pro SemiBold" charset="0"/>
                <a:cs typeface="Source Sans Pro SemiBold" charset="0"/>
              </a:rPr>
              <a:t>i</a:t>
            </a:r>
            <a:r>
              <a:rPr lang="en-US" dirty="0">
                <a:latin typeface="+mj-lt"/>
                <a:ea typeface="Source Sans Pro SemiBold" charset="0"/>
                <a:cs typeface="Source Sans Pro SemiBold" charset="0"/>
              </a:rPr>
              <a:t>:</a:t>
            </a:r>
            <a:r>
              <a:rPr lang="sl-SI" dirty="0">
                <a:latin typeface="+mj-lt"/>
                <a:ea typeface="Source Sans Pro SemiBold" charset="0"/>
                <a:cs typeface="Source Sans Pro SemiBold" charset="0"/>
              </a:rPr>
              <a:t> Slovenski oblikoslovni leksikon </a:t>
            </a:r>
            <a:r>
              <a:rPr lang="sl-SI" dirty="0" err="1">
                <a:latin typeface="+mj-lt"/>
                <a:ea typeface="Source Sans Pro SemiBold" charset="0"/>
                <a:cs typeface="Source Sans Pro SemiBold" charset="0"/>
              </a:rPr>
              <a:t>Sloleks</a:t>
            </a:r>
            <a:r>
              <a:rPr lang="sl-SI" dirty="0">
                <a:latin typeface="+mj-lt"/>
                <a:ea typeface="Source Sans Pro SemiBold" charset="0"/>
                <a:cs typeface="Source Sans Pro SemiBold" charset="0"/>
              </a:rPr>
              <a:t> 2.0, </a:t>
            </a:r>
            <a:r>
              <a:rPr lang="sl-SI" dirty="0" err="1">
                <a:latin typeface="+mj-lt"/>
                <a:ea typeface="Source Sans Pro SemiBold" charset="0"/>
                <a:cs typeface="Source Sans Pro SemiBold" charset="0"/>
              </a:rPr>
              <a:t>Kolokacijski</a:t>
            </a:r>
            <a:r>
              <a:rPr lang="sl-SI" dirty="0">
                <a:latin typeface="+mj-lt"/>
                <a:ea typeface="Source Sans Pro SemiBold" charset="0"/>
                <a:cs typeface="Source Sans Pro SemiBold" charset="0"/>
              </a:rPr>
              <a:t> slovar sodobne slovenščine 1.0, </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Slovar</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sopomenk</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sodobne</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slovenščine</a:t>
            </a:r>
            <a:r>
              <a:rPr lang="sl-SI" dirty="0">
                <a:latin typeface="+mj-lt"/>
                <a:ea typeface="Source Sans Pro SemiBold" charset="0"/>
                <a:cs typeface="Source Sans Pro SemiBold" charset="0"/>
              </a:rPr>
              <a:t> 1.0, Korpus pisne standardne slovenščine </a:t>
            </a:r>
            <a:r>
              <a:rPr lang="sl-SI" dirty="0" err="1">
                <a:latin typeface="+mj-lt"/>
                <a:ea typeface="Source Sans Pro SemiBold" charset="0"/>
                <a:cs typeface="Source Sans Pro SemiBold" charset="0"/>
              </a:rPr>
              <a:t>Gigafida</a:t>
            </a:r>
            <a:r>
              <a:rPr lang="sl-SI" dirty="0">
                <a:latin typeface="+mj-lt"/>
                <a:ea typeface="Source Sans Pro SemiBold" charset="0"/>
                <a:cs typeface="Source Sans Pro SemiBold" charset="0"/>
              </a:rPr>
              <a:t> 2.0</a:t>
            </a:r>
            <a:endParaRPr lang="en-US" dirty="0">
              <a:latin typeface="+mj-lt"/>
              <a:ea typeface="Source Sans Pro SemiBold" charset="0"/>
              <a:cs typeface="Source Sans Pro SemiBold" charset="0"/>
            </a:endParaRPr>
          </a:p>
          <a:p>
            <a:r>
              <a:rPr lang="en-US" dirty="0">
                <a:latin typeface="+mj-lt"/>
                <a:ea typeface="Source Sans Pro SemiBold" charset="0"/>
                <a:cs typeface="Source Sans Pro SemiBold" charset="0"/>
              </a:rPr>
              <a:t>https://www.cjvt.si/</a:t>
            </a:r>
          </a:p>
        </p:txBody>
      </p:sp>
    </p:spTree>
    <p:extLst>
      <p:ext uri="{BB962C8B-B14F-4D97-AF65-F5344CB8AC3E}">
        <p14:creationId xmlns:p14="http://schemas.microsoft.com/office/powerpoint/2010/main" val="1625255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9B3A9F-9653-8447-8F2D-3258C61FAAD1}" type="slidenum">
              <a:rPr lang="en-US" smtClean="0"/>
              <a:pPr/>
              <a:t>5</a:t>
            </a:fld>
            <a:r>
              <a:rPr lang="en-US"/>
              <a:t>/x</a:t>
            </a:r>
            <a:endParaRPr lang="en-US" dirty="0"/>
          </a:p>
        </p:txBody>
      </p:sp>
      <p:sp>
        <p:nvSpPr>
          <p:cNvPr id="3" name="Text Placeholder 2"/>
          <p:cNvSpPr>
            <a:spLocks noGrp="1"/>
          </p:cNvSpPr>
          <p:nvPr>
            <p:ph type="body" sz="quarter" idx="14"/>
          </p:nvPr>
        </p:nvSpPr>
        <p:spPr>
          <a:xfrm>
            <a:off x="814389" y="834360"/>
            <a:ext cx="7956550" cy="979069"/>
          </a:xfrm>
        </p:spPr>
        <p:txBody>
          <a:bodyPr/>
          <a:lstStyle/>
          <a:p>
            <a:r>
              <a:rPr lang="sl-SI" dirty="0"/>
              <a:t>Uporabniške raziskave na CJVT</a:t>
            </a:r>
            <a:endParaRPr lang="en-US" dirty="0"/>
          </a:p>
        </p:txBody>
      </p:sp>
      <p:sp>
        <p:nvSpPr>
          <p:cNvPr id="5" name="Date Placeholder 4"/>
          <p:cNvSpPr>
            <a:spLocks noGrp="1"/>
          </p:cNvSpPr>
          <p:nvPr>
            <p:ph type="dt" sz="half" idx="19"/>
          </p:nvPr>
        </p:nvSpPr>
        <p:spPr/>
        <p:txBody>
          <a:bodyPr/>
          <a:lstStyle/>
          <a:p>
            <a:fld id="{7873F4F5-D1C7-6B4A-8D50-9DE864FBF0BF}" type="datetime3">
              <a:t>14/11/19</a:t>
            </a:fld>
            <a:endParaRPr lang="en-US"/>
          </a:p>
        </p:txBody>
      </p:sp>
      <p:sp>
        <p:nvSpPr>
          <p:cNvPr id="7" name="Content Placeholder 6"/>
          <p:cNvSpPr>
            <a:spLocks noGrp="1"/>
          </p:cNvSpPr>
          <p:nvPr>
            <p:ph sz="quarter" idx="24"/>
          </p:nvPr>
        </p:nvSpPr>
        <p:spPr>
          <a:xfrm>
            <a:off x="823014" y="1809911"/>
            <a:ext cx="10181684" cy="4107810"/>
          </a:xfrm>
        </p:spPr>
        <p:txBody>
          <a:bodyPr/>
          <a:lstStyle/>
          <a:p>
            <a:r>
              <a:rPr lang="en-US" dirty="0" err="1">
                <a:latin typeface="+mj-lt"/>
                <a:ea typeface="Source Sans Pro SemiBold" charset="0"/>
                <a:cs typeface="Source Sans Pro SemiBold" charset="0"/>
              </a:rPr>
              <a:t>Prepričanja</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slovaropiscev</a:t>
            </a:r>
            <a:r>
              <a:rPr lang="en-US" dirty="0">
                <a:latin typeface="+mj-lt"/>
                <a:ea typeface="Source Sans Pro SemiBold" charset="0"/>
                <a:cs typeface="Source Sans Pro SemiBold" charset="0"/>
              </a:rPr>
              <a:t> o </a:t>
            </a:r>
            <a:r>
              <a:rPr lang="en-US" dirty="0" err="1">
                <a:latin typeface="+mj-lt"/>
                <a:ea typeface="Source Sans Pro SemiBold" charset="0"/>
                <a:cs typeface="Source Sans Pro SemiBold" charset="0"/>
              </a:rPr>
              <a:t>uporabniških</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zmožnostih</a:t>
            </a:r>
            <a:r>
              <a:rPr lang="en-US" dirty="0">
                <a:latin typeface="+mj-lt"/>
                <a:ea typeface="Source Sans Pro SemiBold" charset="0"/>
                <a:cs typeface="Source Sans Pro SemiBold" charset="0"/>
              </a:rPr>
              <a:t> in </a:t>
            </a:r>
            <a:r>
              <a:rPr lang="en-US" dirty="0" err="1">
                <a:latin typeface="+mj-lt"/>
                <a:ea typeface="Source Sans Pro SemiBold" charset="0"/>
                <a:cs typeface="Source Sans Pro SemiBold" charset="0"/>
              </a:rPr>
              <a:t>potrebah</a:t>
            </a:r>
            <a:r>
              <a:rPr lang="en-US" dirty="0">
                <a:latin typeface="+mj-lt"/>
                <a:ea typeface="Source Sans Pro SemiBold" charset="0"/>
                <a:cs typeface="Source Sans Pro SemiBold" charset="0"/>
              </a:rPr>
              <a:t> so </a:t>
            </a:r>
            <a:r>
              <a:rPr lang="en-US" dirty="0" err="1">
                <a:latin typeface="+mj-lt"/>
                <a:ea typeface="Source Sans Pro SemiBold" charset="0"/>
                <a:cs typeface="Source Sans Pro SemiBold" charset="0"/>
              </a:rPr>
              <a:t>primerljiva</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predstavam</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angleške</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princese</a:t>
            </a:r>
            <a:r>
              <a:rPr lang="en-US" dirty="0">
                <a:latin typeface="+mj-lt"/>
                <a:ea typeface="Source Sans Pro SemiBold" charset="0"/>
                <a:cs typeface="Source Sans Pro SemiBold" charset="0"/>
              </a:rPr>
              <a:t> Anne, </a:t>
            </a:r>
            <a:r>
              <a:rPr lang="en-US" dirty="0" err="1">
                <a:latin typeface="+mj-lt"/>
                <a:ea typeface="Source Sans Pro SemiBold" charset="0"/>
                <a:cs typeface="Source Sans Pro SemiBold" charset="0"/>
              </a:rPr>
              <a:t>kako</a:t>
            </a:r>
            <a:r>
              <a:rPr lang="en-US" dirty="0">
                <a:latin typeface="+mj-lt"/>
                <a:ea typeface="Source Sans Pro SemiBold" charset="0"/>
                <a:cs typeface="Source Sans Pro SemiBold" charset="0"/>
              </a:rPr>
              <a:t> je </a:t>
            </a:r>
            <a:r>
              <a:rPr lang="en-US" dirty="0" err="1">
                <a:latin typeface="+mj-lt"/>
                <a:ea typeface="Source Sans Pro SemiBold" charset="0"/>
                <a:cs typeface="Source Sans Pro SemiBold" charset="0"/>
              </a:rPr>
              <a:t>živeti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ob</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denarni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socialni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pomoči</a:t>
            </a:r>
            <a:r>
              <a:rPr lang="en-US" dirty="0">
                <a:latin typeface="+mj-lt"/>
                <a:ea typeface="Source Sans Pro SemiBold" charset="0"/>
                <a:cs typeface="Source Sans Pro SemiBold" charset="0"/>
              </a:rPr>
              <a:t>: v </a:t>
            </a:r>
            <a:r>
              <a:rPr lang="en-US" dirty="0" err="1">
                <a:latin typeface="+mj-lt"/>
                <a:ea typeface="Source Sans Pro SemiBold" charset="0"/>
                <a:cs typeface="Source Sans Pro SemiBold" charset="0"/>
              </a:rPr>
              <a:t>grobem</a:t>
            </a:r>
            <a:r>
              <a:rPr lang="en-US" dirty="0">
                <a:latin typeface="+mj-lt"/>
                <a:ea typeface="Source Sans Pro SemiBold" charset="0"/>
                <a:cs typeface="Source Sans Pro SemiBold" charset="0"/>
              </a:rPr>
              <a:t> so </a:t>
            </a:r>
            <a:r>
              <a:rPr lang="en-US" dirty="0" err="1">
                <a:latin typeface="+mj-lt"/>
                <a:ea typeface="Source Sans Pro SemiBold" charset="0"/>
                <a:cs typeface="Source Sans Pro SemiBold" charset="0"/>
              </a:rPr>
              <a:t>lahko</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kar</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blizu</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resnice</a:t>
            </a:r>
            <a:r>
              <a:rPr lang="en-US" dirty="0">
                <a:latin typeface="+mj-lt"/>
                <a:ea typeface="Source Sans Pro SemiBold" charset="0"/>
                <a:cs typeface="Source Sans Pro SemiBold" charset="0"/>
              </a:rPr>
              <a:t>, ko pride do </a:t>
            </a:r>
            <a:r>
              <a:rPr lang="en-US" dirty="0" err="1">
                <a:latin typeface="+mj-lt"/>
                <a:ea typeface="Source Sans Pro SemiBold" charset="0"/>
                <a:cs typeface="Source Sans Pro SemiBold" charset="0"/>
              </a:rPr>
              <a:t>podrobnosti</a:t>
            </a:r>
            <a:r>
              <a:rPr lang="en-US" dirty="0">
                <a:latin typeface="+mj-lt"/>
                <a:ea typeface="Source Sans Pro SemiBold" charset="0"/>
                <a:cs typeface="Source Sans Pro SemiBold" charset="0"/>
              </a:rPr>
              <a:t>, pa </a:t>
            </a:r>
            <a:r>
              <a:rPr lang="en-US" dirty="0" err="1">
                <a:latin typeface="+mj-lt"/>
                <a:ea typeface="Source Sans Pro SemiBold" charset="0"/>
                <a:cs typeface="Source Sans Pro SemiBold" charset="0"/>
              </a:rPr>
              <a:t>še</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zdaleč</a:t>
            </a:r>
            <a:r>
              <a:rPr lang="en-US" dirty="0">
                <a:latin typeface="+mj-lt"/>
                <a:ea typeface="Source Sans Pro SemiBold" charset="0"/>
                <a:cs typeface="Source Sans Pro SemiBold" charset="0"/>
              </a:rPr>
              <a:t> ne (</a:t>
            </a:r>
            <a:r>
              <a:rPr lang="en-US" dirty="0" err="1">
                <a:latin typeface="+mj-lt"/>
                <a:ea typeface="Source Sans Pro SemiBold" charset="0"/>
                <a:cs typeface="Source Sans Pro SemiBold" charset="0"/>
              </a:rPr>
              <a:t>Hatherall</a:t>
            </a:r>
            <a:r>
              <a:rPr lang="en-US" dirty="0">
                <a:latin typeface="+mj-lt"/>
                <a:ea typeface="Source Sans Pro SemiBold" charset="0"/>
                <a:cs typeface="Source Sans Pro SemiBold" charset="0"/>
              </a:rPr>
              <a:t> 1984: 183).</a:t>
            </a:r>
          </a:p>
          <a:p>
            <a:r>
              <a:rPr lang="en-US" dirty="0">
                <a:latin typeface="+mj-lt"/>
                <a:ea typeface="Source Sans Pro SemiBold" charset="0"/>
                <a:cs typeface="Source Sans Pro SemiBold" charset="0"/>
              </a:rPr>
              <a:t>V </a:t>
            </a:r>
            <a:r>
              <a:rPr lang="en-US" dirty="0" err="1">
                <a:latin typeface="+mj-lt"/>
                <a:ea typeface="Source Sans Pro SemiBold" charset="0"/>
                <a:cs typeface="Source Sans Pro SemiBold" charset="0"/>
              </a:rPr>
              <a:t>evropskem</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prostoru</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uveljavljeno</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področje</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Arhar</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Holdt</a:t>
            </a:r>
            <a:r>
              <a:rPr lang="en-US" dirty="0">
                <a:latin typeface="+mj-lt"/>
                <a:ea typeface="Source Sans Pro SemiBold" charset="0"/>
                <a:cs typeface="Source Sans Pro SemiBold" charset="0"/>
              </a:rPr>
              <a:t> 2015).</a:t>
            </a:r>
          </a:p>
          <a:p>
            <a:r>
              <a:rPr lang="en-US" dirty="0">
                <a:latin typeface="+mj-lt"/>
                <a:ea typeface="Source Sans Pro SemiBold" charset="0"/>
                <a:cs typeface="Source Sans Pro SemiBold" charset="0"/>
              </a:rPr>
              <a:t>CJVT je </a:t>
            </a:r>
            <a:r>
              <a:rPr lang="en-US" dirty="0" err="1">
                <a:latin typeface="+mj-lt"/>
                <a:ea typeface="Source Sans Pro SemiBold" charset="0"/>
                <a:cs typeface="Source Sans Pro SemiBold" charset="0"/>
              </a:rPr>
              <a:t>prva</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slovenska</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raziskovalna</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inštitucija</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ki</a:t>
            </a:r>
            <a:r>
              <a:rPr lang="en-US" dirty="0">
                <a:latin typeface="+mj-lt"/>
                <a:ea typeface="Source Sans Pro SemiBold" charset="0"/>
                <a:cs typeface="Source Sans Pro SemiBold" charset="0"/>
              </a:rPr>
              <a:t> se </a:t>
            </a:r>
            <a:r>
              <a:rPr lang="en-US" dirty="0" err="1">
                <a:latin typeface="+mj-lt"/>
                <a:ea typeface="Source Sans Pro SemiBold" charset="0"/>
                <a:cs typeface="Source Sans Pro SemiBold" charset="0"/>
              </a:rPr>
              <a:t>ciljno</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ukvarja</a:t>
            </a:r>
            <a:r>
              <a:rPr lang="en-US" dirty="0">
                <a:latin typeface="+mj-lt"/>
                <a:ea typeface="Source Sans Pro SemiBold" charset="0"/>
                <a:cs typeface="Source Sans Pro SemiBold" charset="0"/>
              </a:rPr>
              <a:t> z </a:t>
            </a:r>
            <a:r>
              <a:rPr lang="en-US" dirty="0" err="1">
                <a:latin typeface="+mj-lt"/>
                <a:ea typeface="Source Sans Pro SemiBold" charset="0"/>
                <a:cs typeface="Source Sans Pro SemiBold" charset="0"/>
              </a:rPr>
              <a:t>empiričnimi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analizami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težav</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mnenj</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navad</a:t>
            </a:r>
            <a:r>
              <a:rPr lang="en-US" dirty="0">
                <a:latin typeface="+mj-lt"/>
                <a:ea typeface="Source Sans Pro SemiBold" charset="0"/>
                <a:cs typeface="Source Sans Pro SemiBold" charset="0"/>
              </a:rPr>
              <a:t> in </a:t>
            </a:r>
            <a:r>
              <a:rPr lang="en-US" dirty="0" err="1">
                <a:latin typeface="+mj-lt"/>
                <a:ea typeface="Source Sans Pro SemiBold" charset="0"/>
                <a:cs typeface="Source Sans Pro SemiBold" charset="0"/>
              </a:rPr>
              <a:t>potreb</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jezikovne</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skupnosti</a:t>
            </a:r>
            <a:r>
              <a:rPr lang="en-US" dirty="0">
                <a:latin typeface="+mj-lt"/>
                <a:ea typeface="Source Sans Pro SemiBold" charset="0"/>
                <a:cs typeface="Source Sans Pro SemiBold" charset="0"/>
              </a:rPr>
              <a:t> v </a:t>
            </a:r>
            <a:r>
              <a:rPr lang="en-US" dirty="0" err="1">
                <a:latin typeface="+mj-lt"/>
                <a:ea typeface="Source Sans Pro SemiBold" charset="0"/>
                <a:cs typeface="Source Sans Pro SemiBold" charset="0"/>
              </a:rPr>
              <a:t>kontekstu</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priprave</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digitalnih</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jezikovnih</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virov</a:t>
            </a:r>
            <a:r>
              <a:rPr lang="en-US" dirty="0">
                <a:latin typeface="+mj-lt"/>
                <a:ea typeface="Source Sans Pro SemiBold" charset="0"/>
                <a:cs typeface="Source Sans Pro SemiBold" charset="0"/>
              </a:rPr>
              <a:t> za </a:t>
            </a:r>
            <a:r>
              <a:rPr lang="en-US" dirty="0" err="1">
                <a:latin typeface="+mj-lt"/>
                <a:ea typeface="Source Sans Pro SemiBold" charset="0"/>
                <a:cs typeface="Source Sans Pro SemiBold" charset="0"/>
              </a:rPr>
              <a:t>slovenščino</a:t>
            </a:r>
            <a:r>
              <a:rPr lang="en-US" dirty="0">
                <a:latin typeface="+mj-lt"/>
                <a:ea typeface="Source Sans Pro SemiBold" charset="0"/>
                <a:cs typeface="Source Sans Pro SemiBold" charset="0"/>
              </a:rPr>
              <a:t>. </a:t>
            </a:r>
          </a:p>
          <a:p>
            <a:r>
              <a:rPr lang="en-US" dirty="0">
                <a:latin typeface="+mj-lt"/>
                <a:ea typeface="Source Sans Pro SemiBold" charset="0"/>
                <a:cs typeface="Source Sans Pro SemiBold" charset="0"/>
              </a:rPr>
              <a:t>European Network for Combining Language Learning with Crowdsourcing Techniques (http://www.cost.eu/COST_Actions/ca/CA16105).</a:t>
            </a:r>
          </a:p>
          <a:p>
            <a:r>
              <a:rPr lang="en-US" dirty="0" err="1">
                <a:latin typeface="+mj-lt"/>
                <a:ea typeface="Source Sans Pro SemiBold" charset="0"/>
                <a:cs typeface="Source Sans Pro SemiBold" charset="0"/>
              </a:rPr>
              <a:t>Pri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pripravi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virov</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želimo</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upoštevati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razlike</a:t>
            </a:r>
            <a:r>
              <a:rPr lang="en-US" dirty="0">
                <a:latin typeface="+mj-lt"/>
                <a:ea typeface="Source Sans Pro SemiBold" charset="0"/>
                <a:cs typeface="Source Sans Pro SemiBold" charset="0"/>
              </a:rPr>
              <a:t> med </a:t>
            </a:r>
            <a:r>
              <a:rPr lang="en-US" dirty="0" err="1">
                <a:latin typeface="+mj-lt"/>
                <a:ea typeface="Source Sans Pro SemiBold" charset="0"/>
                <a:cs typeface="Source Sans Pro SemiBold" charset="0"/>
              </a:rPr>
              <a:t>ciljnimi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skupinami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Arhar</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Holdt</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Kosem</a:t>
            </a:r>
            <a:r>
              <a:rPr lang="en-US" dirty="0">
                <a:latin typeface="+mj-lt"/>
                <a:ea typeface="Source Sans Pro SemiBold" charset="0"/>
                <a:cs typeface="Source Sans Pro SemiBold" charset="0"/>
              </a:rPr>
              <a:t> in </a:t>
            </a:r>
            <a:r>
              <a:rPr lang="en-US" dirty="0" err="1">
                <a:latin typeface="+mj-lt"/>
                <a:ea typeface="Source Sans Pro SemiBold" charset="0"/>
                <a:cs typeface="Source Sans Pro SemiBold" charset="0"/>
              </a:rPr>
              <a:t>Gantar</a:t>
            </a:r>
            <a:r>
              <a:rPr lang="en-US" dirty="0">
                <a:latin typeface="+mj-lt"/>
                <a:ea typeface="Source Sans Pro SemiBold" charset="0"/>
                <a:cs typeface="Source Sans Pro SemiBold" charset="0"/>
              </a:rPr>
              <a:t> 2016).</a:t>
            </a:r>
          </a:p>
        </p:txBody>
      </p:sp>
    </p:spTree>
    <p:extLst>
      <p:ext uri="{BB962C8B-B14F-4D97-AF65-F5344CB8AC3E}">
        <p14:creationId xmlns:p14="http://schemas.microsoft.com/office/powerpoint/2010/main" val="2711368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9B3A9F-9653-8447-8F2D-3258C61FAAD1}" type="slidenum">
              <a:rPr lang="en-US" smtClean="0"/>
              <a:pPr/>
              <a:t>6</a:t>
            </a:fld>
            <a:r>
              <a:rPr lang="en-US"/>
              <a:t>/x</a:t>
            </a:r>
            <a:endParaRPr lang="en-US" dirty="0"/>
          </a:p>
        </p:txBody>
      </p:sp>
      <p:sp>
        <p:nvSpPr>
          <p:cNvPr id="3" name="Text Placeholder 2"/>
          <p:cNvSpPr>
            <a:spLocks noGrp="1"/>
          </p:cNvSpPr>
          <p:nvPr>
            <p:ph type="body" sz="quarter" idx="14"/>
          </p:nvPr>
        </p:nvSpPr>
        <p:spPr>
          <a:xfrm>
            <a:off x="814389" y="834360"/>
            <a:ext cx="7956550" cy="979069"/>
          </a:xfrm>
        </p:spPr>
        <p:txBody>
          <a:bodyPr/>
          <a:lstStyle/>
          <a:p>
            <a:r>
              <a:rPr lang="sl-SI" dirty="0"/>
              <a:t>Mednarodna slovarska raziskava</a:t>
            </a:r>
            <a:endParaRPr lang="en-US" dirty="0"/>
          </a:p>
        </p:txBody>
      </p:sp>
      <p:sp>
        <p:nvSpPr>
          <p:cNvPr id="5" name="Date Placeholder 4"/>
          <p:cNvSpPr>
            <a:spLocks noGrp="1"/>
          </p:cNvSpPr>
          <p:nvPr>
            <p:ph type="dt" sz="half" idx="19"/>
          </p:nvPr>
        </p:nvSpPr>
        <p:spPr/>
        <p:txBody>
          <a:bodyPr/>
          <a:lstStyle/>
          <a:p>
            <a:fld id="{7873F4F5-D1C7-6B4A-8D50-9DE864FBF0BF}" type="datetime3">
              <a:t>14/11/19</a:t>
            </a:fld>
            <a:endParaRPr lang="en-US"/>
          </a:p>
        </p:txBody>
      </p:sp>
      <p:sp>
        <p:nvSpPr>
          <p:cNvPr id="7" name="Content Placeholder 6"/>
          <p:cNvSpPr>
            <a:spLocks noGrp="1"/>
          </p:cNvSpPr>
          <p:nvPr>
            <p:ph sz="quarter" idx="24"/>
          </p:nvPr>
        </p:nvSpPr>
        <p:spPr>
          <a:xfrm>
            <a:off x="823014" y="1809911"/>
            <a:ext cx="10181684" cy="4107810"/>
          </a:xfrm>
        </p:spPr>
        <p:txBody>
          <a:bodyPr/>
          <a:lstStyle/>
          <a:p>
            <a:r>
              <a:rPr lang="en-US" dirty="0" err="1">
                <a:latin typeface="+mj-lt"/>
                <a:ea typeface="Source Sans Pro SemiBold" charset="0"/>
                <a:cs typeface="Source Sans Pro SemiBold" charset="0"/>
              </a:rPr>
              <a:t>Mednarodna</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raziskava</a:t>
            </a:r>
            <a:r>
              <a:rPr lang="en-US" dirty="0">
                <a:latin typeface="+mj-lt"/>
                <a:ea typeface="Source Sans Pro SemiBold" charset="0"/>
                <a:cs typeface="Source Sans Pro SemiBold" charset="0"/>
              </a:rPr>
              <a:t> (29 </a:t>
            </a:r>
            <a:r>
              <a:rPr lang="en-US" dirty="0" err="1">
                <a:latin typeface="+mj-lt"/>
                <a:ea typeface="Source Sans Pro SemiBold" charset="0"/>
                <a:cs typeface="Source Sans Pro SemiBold" charset="0"/>
              </a:rPr>
              <a:t>držav</a:t>
            </a:r>
            <a:r>
              <a:rPr lang="en-US" dirty="0">
                <a:latin typeface="+mj-lt"/>
                <a:ea typeface="Source Sans Pro SemiBold" charset="0"/>
                <a:cs typeface="Source Sans Pro SemiBold" charset="0"/>
              </a:rPr>
              <a:t>, 58 </a:t>
            </a:r>
            <a:r>
              <a:rPr lang="en-US" dirty="0" err="1">
                <a:latin typeface="+mj-lt"/>
                <a:ea typeface="Source Sans Pro SemiBold" charset="0"/>
                <a:cs typeface="Source Sans Pro SemiBold" charset="0"/>
              </a:rPr>
              <a:t>raziskovalcev</a:t>
            </a:r>
            <a:r>
              <a:rPr lang="en-US" dirty="0">
                <a:latin typeface="+mj-lt"/>
                <a:ea typeface="Source Sans Pro SemiBold" charset="0"/>
                <a:cs typeface="Source Sans Pro SemiBold" charset="0"/>
              </a:rPr>
              <a:t>) o </a:t>
            </a:r>
            <a:r>
              <a:rPr lang="en-US" dirty="0" err="1">
                <a:latin typeface="+mj-lt"/>
                <a:ea typeface="Source Sans Pro SemiBold" charset="0"/>
                <a:cs typeface="Source Sans Pro SemiBold" charset="0"/>
              </a:rPr>
              <a:t>odnosu</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jezikovnih</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uporabnikov</a:t>
            </a:r>
            <a:r>
              <a:rPr lang="en-US" dirty="0">
                <a:latin typeface="+mj-lt"/>
                <a:ea typeface="Source Sans Pro SemiBold" charset="0"/>
                <a:cs typeface="Source Sans Pro SemiBold" charset="0"/>
              </a:rPr>
              <a:t> do </a:t>
            </a:r>
            <a:r>
              <a:rPr lang="en-US" dirty="0" err="1">
                <a:latin typeface="+mj-lt"/>
                <a:ea typeface="Source Sans Pro SemiBold" charset="0"/>
                <a:cs typeface="Source Sans Pro SemiBold" charset="0"/>
              </a:rPr>
              <a:t>splošnih</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enojezičnih</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slovarjev</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Kosem</a:t>
            </a:r>
            <a:r>
              <a:rPr lang="en-US" dirty="0">
                <a:latin typeface="+mj-lt"/>
                <a:ea typeface="Source Sans Pro SemiBold" charset="0"/>
                <a:cs typeface="Source Sans Pro SemiBold" charset="0"/>
              </a:rPr>
              <a:t> 2017).</a:t>
            </a:r>
          </a:p>
          <a:p>
            <a:r>
              <a:rPr lang="en-US" dirty="0">
                <a:latin typeface="+mj-lt"/>
                <a:ea typeface="Source Sans Pro SemiBold" charset="0"/>
                <a:cs typeface="Source Sans Pro SemiBold" charset="0"/>
              </a:rPr>
              <a:t>V </a:t>
            </a:r>
            <a:r>
              <a:rPr lang="en-US" dirty="0" err="1">
                <a:latin typeface="+mj-lt"/>
                <a:ea typeface="Source Sans Pro SemiBold" charset="0"/>
                <a:cs typeface="Source Sans Pro SemiBold" charset="0"/>
              </a:rPr>
              <a:t>sklopu</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dejavnosti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Evropske</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mreže</a:t>
            </a:r>
            <a:r>
              <a:rPr lang="en-US" dirty="0">
                <a:latin typeface="+mj-lt"/>
                <a:ea typeface="Source Sans Pro SemiBold" charset="0"/>
                <a:cs typeface="Source Sans Pro SemiBold" charset="0"/>
              </a:rPr>
              <a:t> za e-</a:t>
            </a:r>
            <a:r>
              <a:rPr lang="en-US" dirty="0" err="1">
                <a:latin typeface="+mj-lt"/>
                <a:ea typeface="Source Sans Pro SemiBold" charset="0"/>
                <a:cs typeface="Source Sans Pro SemiBold" charset="0"/>
              </a:rPr>
              <a:t>leksikografijo</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ENeL</a:t>
            </a:r>
            <a:r>
              <a:rPr lang="en-US" dirty="0">
                <a:latin typeface="+mj-lt"/>
                <a:ea typeface="Source Sans Pro SemiBold" charset="0"/>
                <a:cs typeface="Source Sans Pro SemiBold" charset="0"/>
              </a:rPr>
              <a:t>): http://www.elexicography.eu/events/european-survey-on-dictionary-use/.</a:t>
            </a:r>
          </a:p>
          <a:p>
            <a:r>
              <a:rPr lang="en-US" dirty="0" err="1">
                <a:latin typeface="+mj-lt"/>
                <a:ea typeface="Source Sans Pro SemiBold" charset="0"/>
                <a:cs typeface="Source Sans Pro SemiBold" charset="0"/>
              </a:rPr>
              <a:t>Anketa</a:t>
            </a:r>
            <a:r>
              <a:rPr lang="en-US" dirty="0">
                <a:latin typeface="+mj-lt"/>
                <a:ea typeface="Source Sans Pro SemiBold" charset="0"/>
                <a:cs typeface="Source Sans Pro SemiBold" charset="0"/>
              </a:rPr>
              <a:t>, v </a:t>
            </a:r>
            <a:r>
              <a:rPr lang="en-US" dirty="0" err="1">
                <a:latin typeface="+mj-lt"/>
                <a:ea typeface="Source Sans Pro SemiBold" charset="0"/>
                <a:cs typeface="Source Sans Pro SemiBold" charset="0"/>
              </a:rPr>
              <a:t>katerih</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situacijah</a:t>
            </a:r>
            <a:r>
              <a:rPr lang="en-US" dirty="0">
                <a:latin typeface="+mj-lt"/>
                <a:ea typeface="Source Sans Pro SemiBold" charset="0"/>
                <a:cs typeface="Source Sans Pro SemiBold" charset="0"/>
              </a:rPr>
              <a:t> se </a:t>
            </a:r>
            <a:r>
              <a:rPr lang="en-US" dirty="0" err="1">
                <a:latin typeface="+mj-lt"/>
                <a:ea typeface="Source Sans Pro SemiBold" charset="0"/>
                <a:cs typeface="Source Sans Pro SemiBold" charset="0"/>
              </a:rPr>
              <a:t>splošni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enojezični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slovarji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uporabljajo</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kakšen</a:t>
            </a:r>
            <a:r>
              <a:rPr lang="en-US" dirty="0">
                <a:latin typeface="+mj-lt"/>
                <a:ea typeface="Source Sans Pro SemiBold" charset="0"/>
                <a:cs typeface="Source Sans Pro SemiBold" charset="0"/>
              </a:rPr>
              <a:t> je </a:t>
            </a:r>
            <a:r>
              <a:rPr lang="en-US" dirty="0" err="1">
                <a:latin typeface="+mj-lt"/>
                <a:ea typeface="Source Sans Pro SemiBold" charset="0"/>
                <a:cs typeface="Source Sans Pro SemiBold" charset="0"/>
              </a:rPr>
              <a:t>uporabniški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odnos</a:t>
            </a:r>
            <a:r>
              <a:rPr lang="en-US" dirty="0">
                <a:latin typeface="+mj-lt"/>
                <a:ea typeface="Source Sans Pro SemiBold" charset="0"/>
                <a:cs typeface="Source Sans Pro SemiBold" charset="0"/>
              </a:rPr>
              <a:t> do </a:t>
            </a:r>
            <a:r>
              <a:rPr lang="en-US" dirty="0" err="1">
                <a:latin typeface="+mj-lt"/>
                <a:ea typeface="Source Sans Pro SemiBold" charset="0"/>
                <a:cs typeface="Source Sans Pro SemiBold" charset="0"/>
              </a:rPr>
              <a:t>tovrstnih</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priročnikov</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načinov</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njihovega</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financiranja</a:t>
            </a:r>
            <a:r>
              <a:rPr lang="en-US" dirty="0">
                <a:latin typeface="+mj-lt"/>
                <a:ea typeface="Source Sans Pro SemiBold" charset="0"/>
                <a:cs typeface="Source Sans Pro SemiBold" charset="0"/>
              </a:rPr>
              <a:t> in </a:t>
            </a:r>
            <a:r>
              <a:rPr lang="en-US" dirty="0" err="1">
                <a:latin typeface="+mj-lt"/>
                <a:ea typeface="Source Sans Pro SemiBold" charset="0"/>
                <a:cs typeface="Source Sans Pro SemiBold" charset="0"/>
              </a:rPr>
              <a:t>katere</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značilnosti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slovarjev</a:t>
            </a:r>
            <a:r>
              <a:rPr lang="en-US" dirty="0">
                <a:latin typeface="+mj-lt"/>
                <a:ea typeface="Source Sans Pro SemiBold" charset="0"/>
                <a:cs typeface="Source Sans Pro SemiBold" charset="0"/>
              </a:rPr>
              <a:t> so v </a:t>
            </a:r>
            <a:r>
              <a:rPr lang="en-US" dirty="0" err="1">
                <a:latin typeface="+mj-lt"/>
                <a:ea typeface="Source Sans Pro SemiBold" charset="0"/>
                <a:cs typeface="Source Sans Pro SemiBold" charset="0"/>
              </a:rPr>
              <a:t>sodobnem</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času</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uporabnikom</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prioritetne</a:t>
            </a:r>
            <a:r>
              <a:rPr lang="en-US" dirty="0">
                <a:latin typeface="+mj-lt"/>
                <a:ea typeface="Source Sans Pro SemiBold" charset="0"/>
                <a:cs typeface="Source Sans Pro SemiBold" charset="0"/>
              </a:rPr>
              <a:t>. </a:t>
            </a:r>
          </a:p>
          <a:p>
            <a:r>
              <a:rPr lang="en-US" dirty="0" err="1">
                <a:latin typeface="+mj-lt"/>
                <a:ea typeface="Source Sans Pro SemiBold" charset="0"/>
                <a:cs typeface="Source Sans Pro SemiBold" charset="0"/>
              </a:rPr>
              <a:t>Dodatni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samo</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slovenski</a:t>
            </a:r>
            <a:r>
              <a:rPr lang="en-US" dirty="0">
                <a:latin typeface="+mj-lt"/>
                <a:ea typeface="Source Sans Pro SemiBold" charset="0"/>
                <a:cs typeface="Source Sans Pro SemiBold" charset="0"/>
              </a:rPr>
              <a:t>) del </a:t>
            </a:r>
            <a:r>
              <a:rPr lang="en-US" dirty="0" err="1">
                <a:latin typeface="+mj-lt"/>
                <a:ea typeface="Source Sans Pro SemiBold" charset="0"/>
                <a:cs typeface="Source Sans Pro SemiBold" charset="0"/>
              </a:rPr>
              <a:t>še</a:t>
            </a:r>
            <a:r>
              <a:rPr lang="en-US" dirty="0">
                <a:latin typeface="+mj-lt"/>
                <a:ea typeface="Source Sans Pro SemiBold" charset="0"/>
                <a:cs typeface="Source Sans Pro SemiBold" charset="0"/>
              </a:rPr>
              <a:t> 6 </a:t>
            </a:r>
            <a:r>
              <a:rPr lang="en-US" dirty="0" err="1">
                <a:latin typeface="+mj-lt"/>
                <a:ea typeface="Source Sans Pro SemiBold" charset="0"/>
                <a:cs typeface="Source Sans Pro SemiBold" charset="0"/>
              </a:rPr>
              <a:t>vprašanj</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npr</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odnos</a:t>
            </a:r>
            <a:r>
              <a:rPr lang="en-US" dirty="0">
                <a:latin typeface="+mj-lt"/>
                <a:ea typeface="Source Sans Pro SemiBold" charset="0"/>
                <a:cs typeface="Source Sans Pro SemiBold" charset="0"/>
              </a:rPr>
              <a:t> do </a:t>
            </a:r>
            <a:r>
              <a:rPr lang="en-US" dirty="0" err="1">
                <a:latin typeface="+mj-lt"/>
                <a:ea typeface="Source Sans Pro SemiBold" charset="0"/>
                <a:cs typeface="Source Sans Pro SemiBold" charset="0"/>
              </a:rPr>
              <a:t>množičenja</a:t>
            </a:r>
            <a:r>
              <a:rPr lang="en-US" dirty="0">
                <a:latin typeface="+mj-lt"/>
                <a:ea typeface="Source Sans Pro SemiBold" charset="0"/>
                <a:cs typeface="Source Sans Pro SemiBold" charset="0"/>
              </a:rPr>
              <a:t>).</a:t>
            </a:r>
          </a:p>
          <a:p>
            <a:r>
              <a:rPr lang="en-US" dirty="0">
                <a:latin typeface="+mj-lt"/>
                <a:ea typeface="Source Sans Pro SemiBold" charset="0"/>
                <a:cs typeface="Source Sans Pro SemiBold" charset="0"/>
              </a:rPr>
              <a:t>Med 9. </a:t>
            </a:r>
            <a:r>
              <a:rPr lang="en-US" dirty="0" err="1">
                <a:latin typeface="+mj-lt"/>
                <a:ea typeface="Source Sans Pro SemiBold" charset="0"/>
                <a:cs typeface="Source Sans Pro SemiBold" charset="0"/>
              </a:rPr>
              <a:t>majem</a:t>
            </a:r>
            <a:r>
              <a:rPr lang="en-US" dirty="0">
                <a:latin typeface="+mj-lt"/>
                <a:ea typeface="Source Sans Pro SemiBold" charset="0"/>
                <a:cs typeface="Source Sans Pro SemiBold" charset="0"/>
              </a:rPr>
              <a:t> in 9. </a:t>
            </a:r>
            <a:r>
              <a:rPr lang="en-US" dirty="0" err="1">
                <a:latin typeface="+mj-lt"/>
                <a:ea typeface="Source Sans Pro SemiBold" charset="0"/>
                <a:cs typeface="Source Sans Pro SemiBold" charset="0"/>
              </a:rPr>
              <a:t>julijem</a:t>
            </a:r>
            <a:r>
              <a:rPr lang="en-US" dirty="0">
                <a:latin typeface="+mj-lt"/>
                <a:ea typeface="Source Sans Pro SemiBold" charset="0"/>
                <a:cs typeface="Source Sans Pro SemiBold" charset="0"/>
              </a:rPr>
              <a:t> 2017 je </a:t>
            </a:r>
            <a:r>
              <a:rPr lang="en-US" dirty="0" err="1">
                <a:latin typeface="+mj-lt"/>
                <a:ea typeface="Source Sans Pro SemiBold" charset="0"/>
                <a:cs typeface="Source Sans Pro SemiBold" charset="0"/>
              </a:rPr>
              <a:t>anketo</a:t>
            </a:r>
            <a:r>
              <a:rPr lang="en-US" dirty="0">
                <a:latin typeface="+mj-lt"/>
                <a:ea typeface="Source Sans Pro SemiBold" charset="0"/>
                <a:cs typeface="Source Sans Pro SemiBold" charset="0"/>
              </a:rPr>
              <a:t> v </a:t>
            </a:r>
            <a:r>
              <a:rPr lang="en-US" dirty="0" err="1">
                <a:latin typeface="+mj-lt"/>
                <a:ea typeface="Source Sans Pro SemiBold" charset="0"/>
                <a:cs typeface="Source Sans Pro SemiBold" charset="0"/>
              </a:rPr>
              <a:t>Sloveniji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izpolnilo</a:t>
            </a:r>
            <a:r>
              <a:rPr lang="en-US" dirty="0">
                <a:latin typeface="+mj-lt"/>
                <a:ea typeface="Source Sans Pro SemiBold" charset="0"/>
                <a:cs typeface="Source Sans Pro SemiBold" charset="0"/>
              </a:rPr>
              <a:t> 619 </a:t>
            </a:r>
            <a:r>
              <a:rPr lang="en-US" dirty="0" err="1">
                <a:latin typeface="+mj-lt"/>
                <a:ea typeface="Source Sans Pro SemiBold" charset="0"/>
                <a:cs typeface="Source Sans Pro SemiBold" charset="0"/>
              </a:rPr>
              <a:t>posameznic</a:t>
            </a:r>
            <a:r>
              <a:rPr lang="en-US" dirty="0">
                <a:latin typeface="+mj-lt"/>
                <a:ea typeface="Source Sans Pro SemiBold" charset="0"/>
                <a:cs typeface="Source Sans Pro SemiBold" charset="0"/>
              </a:rPr>
              <a:t> in </a:t>
            </a:r>
            <a:r>
              <a:rPr lang="en-US" dirty="0" err="1">
                <a:latin typeface="+mj-lt"/>
                <a:ea typeface="Source Sans Pro SemiBold" charset="0"/>
                <a:cs typeface="Source Sans Pro SemiBold" charset="0"/>
              </a:rPr>
              <a:t>posameznikov</a:t>
            </a:r>
            <a:r>
              <a:rPr lang="en-US" dirty="0">
                <a:latin typeface="+mj-lt"/>
                <a:ea typeface="Source Sans Pro SemiBold" charset="0"/>
                <a:cs typeface="Source Sans Pro SemiBold" charset="0"/>
              </a:rPr>
              <a:t>.</a:t>
            </a:r>
          </a:p>
        </p:txBody>
      </p:sp>
    </p:spTree>
    <p:extLst>
      <p:ext uri="{BB962C8B-B14F-4D97-AF65-F5344CB8AC3E}">
        <p14:creationId xmlns:p14="http://schemas.microsoft.com/office/powerpoint/2010/main" val="1264891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9B3A9F-9653-8447-8F2D-3258C61FAAD1}" type="slidenum">
              <a:rPr lang="en-US" smtClean="0"/>
              <a:pPr/>
              <a:t>7</a:t>
            </a:fld>
            <a:r>
              <a:rPr lang="en-US"/>
              <a:t>/x</a:t>
            </a:r>
            <a:endParaRPr lang="en-US" dirty="0"/>
          </a:p>
        </p:txBody>
      </p:sp>
      <p:sp>
        <p:nvSpPr>
          <p:cNvPr id="3" name="Text Placeholder 2"/>
          <p:cNvSpPr>
            <a:spLocks noGrp="1"/>
          </p:cNvSpPr>
          <p:nvPr>
            <p:ph type="body" sz="quarter" idx="14"/>
          </p:nvPr>
        </p:nvSpPr>
        <p:spPr>
          <a:xfrm>
            <a:off x="814389" y="834360"/>
            <a:ext cx="7956550" cy="979069"/>
          </a:xfrm>
        </p:spPr>
        <p:txBody>
          <a:bodyPr/>
          <a:lstStyle/>
          <a:p>
            <a:r>
              <a:rPr lang="sl-SI" dirty="0"/>
              <a:t>Financiranje in raba slovarjev</a:t>
            </a:r>
            <a:endParaRPr lang="en-US" dirty="0"/>
          </a:p>
        </p:txBody>
      </p:sp>
      <p:sp>
        <p:nvSpPr>
          <p:cNvPr id="5" name="Date Placeholder 4"/>
          <p:cNvSpPr>
            <a:spLocks noGrp="1"/>
          </p:cNvSpPr>
          <p:nvPr>
            <p:ph type="dt" sz="half" idx="19"/>
          </p:nvPr>
        </p:nvSpPr>
        <p:spPr/>
        <p:txBody>
          <a:bodyPr/>
          <a:lstStyle/>
          <a:p>
            <a:fld id="{7873F4F5-D1C7-6B4A-8D50-9DE864FBF0BF}" type="datetime3">
              <a:t>14/11/19</a:t>
            </a:fld>
            <a:endParaRPr lang="en-US"/>
          </a:p>
        </p:txBody>
      </p:sp>
      <p:sp>
        <p:nvSpPr>
          <p:cNvPr id="7" name="Content Placeholder 6"/>
          <p:cNvSpPr>
            <a:spLocks noGrp="1"/>
          </p:cNvSpPr>
          <p:nvPr>
            <p:ph sz="quarter" idx="24"/>
          </p:nvPr>
        </p:nvSpPr>
        <p:spPr>
          <a:xfrm>
            <a:off x="823014" y="1809911"/>
            <a:ext cx="10181684" cy="4107810"/>
          </a:xfrm>
        </p:spPr>
        <p:txBody>
          <a:bodyPr/>
          <a:lstStyle/>
          <a:p>
            <a:r>
              <a:rPr lang="en-US" dirty="0" err="1">
                <a:latin typeface="+mj-lt"/>
                <a:ea typeface="Source Sans Pro SemiBold" charset="0"/>
                <a:cs typeface="Source Sans Pro SemiBold" charset="0"/>
              </a:rPr>
              <a:t>Priprava</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splošnih</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enojezičnih</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slovarjev</a:t>
            </a:r>
            <a:r>
              <a:rPr lang="en-US" dirty="0">
                <a:latin typeface="+mj-lt"/>
                <a:ea typeface="Source Sans Pro SemiBold" charset="0"/>
                <a:cs typeface="Source Sans Pro SemiBold" charset="0"/>
              </a:rPr>
              <a:t> je </a:t>
            </a:r>
            <a:r>
              <a:rPr lang="en-US" dirty="0" err="1">
                <a:latin typeface="+mj-lt"/>
                <a:ea typeface="Source Sans Pro SemiBold" charset="0"/>
                <a:cs typeface="Source Sans Pro SemiBold" charset="0"/>
              </a:rPr>
              <a:t>pogosto</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financirana</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iz</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javnega</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denarja</a:t>
            </a:r>
            <a:r>
              <a:rPr lang="en-US" dirty="0">
                <a:latin typeface="+mj-lt"/>
                <a:ea typeface="Source Sans Pro SemiBold" charset="0"/>
                <a:cs typeface="Source Sans Pro SemiBold" charset="0"/>
              </a:rPr>
              <a:t>. Se </a:t>
            </a:r>
            <a:r>
              <a:rPr lang="en-US" dirty="0" err="1">
                <a:latin typeface="+mj-lt"/>
                <a:ea typeface="Source Sans Pro SemiBold" charset="0"/>
                <a:cs typeface="Source Sans Pro SemiBold" charset="0"/>
              </a:rPr>
              <a:t>vam</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zdi</a:t>
            </a:r>
            <a:r>
              <a:rPr lang="en-US" dirty="0">
                <a:latin typeface="+mj-lt"/>
                <a:ea typeface="Source Sans Pro SemiBold" charset="0"/>
                <a:cs typeface="Source Sans Pro SemiBold" charset="0"/>
              </a:rPr>
              <a:t> to </a:t>
            </a:r>
            <a:r>
              <a:rPr lang="en-US" dirty="0" err="1">
                <a:latin typeface="+mj-lt"/>
                <a:ea typeface="Source Sans Pro SemiBold" charset="0"/>
                <a:cs typeface="Source Sans Pro SemiBold" charset="0"/>
              </a:rPr>
              <a:t>smiselno</a:t>
            </a:r>
            <a:r>
              <a:rPr lang="en-US" dirty="0">
                <a:latin typeface="+mj-lt"/>
                <a:ea typeface="Source Sans Pro SemiBold" charset="0"/>
                <a:cs typeface="Source Sans Pro SemiBold" charset="0"/>
              </a:rPr>
              <a:t>? – 96,1 % </a:t>
            </a:r>
            <a:r>
              <a:rPr lang="en-US" dirty="0" err="1">
                <a:latin typeface="+mj-lt"/>
                <a:ea typeface="Source Sans Pro SemiBold" charset="0"/>
                <a:cs typeface="Source Sans Pro SemiBold" charset="0"/>
              </a:rPr>
              <a:t>odgovorov</a:t>
            </a:r>
            <a:r>
              <a:rPr lang="en-US" dirty="0">
                <a:latin typeface="+mj-lt"/>
                <a:ea typeface="Source Sans Pro SemiBold" charset="0"/>
                <a:cs typeface="Source Sans Pro SemiBold" charset="0"/>
              </a:rPr>
              <a:t> DA.</a:t>
            </a:r>
          </a:p>
          <a:p>
            <a:r>
              <a:rPr lang="en-US" dirty="0" err="1">
                <a:latin typeface="+mj-lt"/>
                <a:ea typeface="Source Sans Pro SemiBold" charset="0"/>
                <a:cs typeface="Source Sans Pro SemiBold" charset="0"/>
              </a:rPr>
              <a:t>Koliko</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ste</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pripravljeni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plačati</a:t>
            </a:r>
            <a:r>
              <a:rPr lang="en-US" dirty="0">
                <a:latin typeface="+mj-lt"/>
                <a:ea typeface="Source Sans Pro SemiBold" charset="0"/>
                <a:cs typeface="Source Sans Pro SemiBold" charset="0"/>
              </a:rPr>
              <a:t> za [</a:t>
            </a:r>
            <a:r>
              <a:rPr lang="en-US" dirty="0" err="1">
                <a:latin typeface="+mj-lt"/>
                <a:ea typeface="Source Sans Pro SemiBold" charset="0"/>
                <a:cs typeface="Source Sans Pro SemiBold" charset="0"/>
              </a:rPr>
              <a:t>splošni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enojezični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slovar</a:t>
            </a:r>
            <a:r>
              <a:rPr lang="en-US" dirty="0">
                <a:latin typeface="+mj-lt"/>
                <a:ea typeface="Source Sans Pro SemiBold" charset="0"/>
                <a:cs typeface="Source Sans Pro SemiBold" charset="0"/>
              </a:rPr>
              <a:t>?                               </a:t>
            </a:r>
          </a:p>
          <a:p>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Aritmetična</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sredina</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tisk</a:t>
            </a:r>
            <a:r>
              <a:rPr lang="en-US" dirty="0">
                <a:latin typeface="+mj-lt"/>
                <a:ea typeface="Source Sans Pro SemiBold" charset="0"/>
                <a:cs typeface="Source Sans Pro SemiBold" charset="0"/>
              </a:rPr>
              <a:t> 61,7 EUR / </a:t>
            </a:r>
            <a:r>
              <a:rPr lang="en-US" dirty="0" err="1">
                <a:latin typeface="+mj-lt"/>
                <a:ea typeface="Source Sans Pro SemiBold" charset="0"/>
                <a:cs typeface="Source Sans Pro SemiBold" charset="0"/>
              </a:rPr>
              <a:t>namizna</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aplikacija</a:t>
            </a:r>
            <a:r>
              <a:rPr lang="en-US" dirty="0">
                <a:latin typeface="+mj-lt"/>
                <a:ea typeface="Source Sans Pro SemiBold" charset="0"/>
                <a:cs typeface="Source Sans Pro SemiBold" charset="0"/>
              </a:rPr>
              <a:t> 34,5 EUR / </a:t>
            </a:r>
            <a:r>
              <a:rPr lang="en-US" dirty="0" err="1">
                <a:latin typeface="+mj-lt"/>
                <a:ea typeface="Source Sans Pro SemiBold" charset="0"/>
                <a:cs typeface="Source Sans Pro SemiBold" charset="0"/>
              </a:rPr>
              <a:t>spletna</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aplikacija</a:t>
            </a:r>
            <a:r>
              <a:rPr lang="en-US" dirty="0">
                <a:latin typeface="+mj-lt"/>
                <a:ea typeface="Source Sans Pro SemiBold" charset="0"/>
                <a:cs typeface="Source Sans Pro SemiBold" charset="0"/>
              </a:rPr>
              <a:t> 36,7 EUR / </a:t>
            </a:r>
            <a:r>
              <a:rPr lang="en-US" dirty="0" err="1">
                <a:latin typeface="+mj-lt"/>
                <a:ea typeface="Source Sans Pro SemiBold" charset="0"/>
                <a:cs typeface="Source Sans Pro SemiBold" charset="0"/>
              </a:rPr>
              <a:t>mobilna</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aplikacija</a:t>
            </a:r>
            <a:r>
              <a:rPr lang="en-US" dirty="0">
                <a:latin typeface="+mj-lt"/>
                <a:ea typeface="Source Sans Pro SemiBold" charset="0"/>
                <a:cs typeface="Source Sans Pro SemiBold" charset="0"/>
              </a:rPr>
              <a:t> 20,3 EUR.</a:t>
            </a:r>
          </a:p>
          <a:p>
            <a:r>
              <a:rPr lang="en-US" dirty="0" err="1">
                <a:latin typeface="+mj-lt"/>
                <a:ea typeface="Source Sans Pro SemiBold" charset="0"/>
                <a:cs typeface="Source Sans Pro SemiBold" charset="0"/>
              </a:rPr>
              <a:t>Če</a:t>
            </a:r>
            <a:r>
              <a:rPr lang="en-US" dirty="0">
                <a:latin typeface="+mj-lt"/>
                <a:ea typeface="Source Sans Pro SemiBold" charset="0"/>
                <a:cs typeface="Source Sans Pro SemiBold" charset="0"/>
              </a:rPr>
              <a:t> za </a:t>
            </a:r>
            <a:r>
              <a:rPr lang="en-US" dirty="0" err="1">
                <a:latin typeface="+mj-lt"/>
                <a:ea typeface="Source Sans Pro SemiBold" charset="0"/>
                <a:cs typeface="Source Sans Pro SemiBold" charset="0"/>
              </a:rPr>
              <a:t>slovar</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niste</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pripravljeni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plačati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vpišite</a:t>
            </a:r>
            <a:r>
              <a:rPr lang="en-US" dirty="0">
                <a:latin typeface="+mj-lt"/>
                <a:ea typeface="Source Sans Pro SemiBold" charset="0"/>
                <a:cs typeface="Source Sans Pro SemiBold" charset="0"/>
              </a:rPr>
              <a:t> 0 EUR.                                            </a:t>
            </a:r>
          </a:p>
          <a:p>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Spletni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slovar</a:t>
            </a:r>
            <a:r>
              <a:rPr lang="en-US" dirty="0">
                <a:latin typeface="+mj-lt"/>
                <a:ea typeface="Source Sans Pro SemiBold" charset="0"/>
                <a:cs typeface="Source Sans Pro SemiBold" charset="0"/>
              </a:rPr>
              <a:t> 57,8 % / </a:t>
            </a:r>
            <a:r>
              <a:rPr lang="en-US" dirty="0" err="1">
                <a:latin typeface="+mj-lt"/>
                <a:ea typeface="Source Sans Pro SemiBold" charset="0"/>
                <a:cs typeface="Source Sans Pro SemiBold" charset="0"/>
              </a:rPr>
              <a:t>mobilna</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aplikacija</a:t>
            </a:r>
            <a:r>
              <a:rPr lang="en-US" dirty="0">
                <a:latin typeface="+mj-lt"/>
                <a:ea typeface="Source Sans Pro SemiBold" charset="0"/>
                <a:cs typeface="Source Sans Pro SemiBold" charset="0"/>
              </a:rPr>
              <a:t> 55,6 % / </a:t>
            </a:r>
            <a:r>
              <a:rPr lang="en-US" dirty="0" err="1">
                <a:latin typeface="+mj-lt"/>
                <a:ea typeface="Source Sans Pro SemiBold" charset="0"/>
                <a:cs typeface="Source Sans Pro SemiBold" charset="0"/>
              </a:rPr>
              <a:t>namizna</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aplikacija</a:t>
            </a:r>
            <a:r>
              <a:rPr lang="en-US" dirty="0">
                <a:latin typeface="+mj-lt"/>
                <a:ea typeface="Source Sans Pro SemiBold" charset="0"/>
                <a:cs typeface="Source Sans Pro SemiBold" charset="0"/>
              </a:rPr>
              <a:t> 42 % / </a:t>
            </a:r>
            <a:r>
              <a:rPr lang="en-US" dirty="0" err="1">
                <a:latin typeface="+mj-lt"/>
                <a:ea typeface="Source Sans Pro SemiBold" charset="0"/>
                <a:cs typeface="Source Sans Pro SemiBold" charset="0"/>
              </a:rPr>
              <a:t>tiskani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slovar</a:t>
            </a:r>
            <a:r>
              <a:rPr lang="en-US" dirty="0">
                <a:latin typeface="+mj-lt"/>
                <a:ea typeface="Source Sans Pro SemiBold" charset="0"/>
                <a:cs typeface="Source Sans Pro SemiBold" charset="0"/>
              </a:rPr>
              <a:t> 25,7 %.</a:t>
            </a:r>
          </a:p>
          <a:p>
            <a:r>
              <a:rPr lang="en-US" dirty="0" err="1">
                <a:latin typeface="+mj-lt"/>
                <a:ea typeface="Source Sans Pro SemiBold" charset="0"/>
                <a:cs typeface="Source Sans Pro SemiBold" charset="0"/>
              </a:rPr>
              <a:t>Kako</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vse</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dostopate</a:t>
            </a:r>
            <a:r>
              <a:rPr lang="en-US" dirty="0">
                <a:latin typeface="+mj-lt"/>
                <a:ea typeface="Source Sans Pro SemiBold" charset="0"/>
                <a:cs typeface="Source Sans Pro SemiBold" charset="0"/>
              </a:rPr>
              <a:t> do </a:t>
            </a:r>
            <a:r>
              <a:rPr lang="en-US" dirty="0" err="1">
                <a:latin typeface="+mj-lt"/>
                <a:ea typeface="Source Sans Pro SemiBold" charset="0"/>
                <a:cs typeface="Source Sans Pro SemiBold" charset="0"/>
              </a:rPr>
              <a:t>enojezičnih</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slovarjev</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ki</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jih</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uporabljate</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računalnik</a:t>
            </a:r>
            <a:r>
              <a:rPr lang="en-US" dirty="0">
                <a:latin typeface="+mj-lt"/>
                <a:ea typeface="Source Sans Pro SemiBold" charset="0"/>
                <a:cs typeface="Source Sans Pro SemiBold" charset="0"/>
              </a:rPr>
              <a:t> 91,1 %    </a:t>
            </a:r>
            <a:r>
              <a:rPr lang="en-US" dirty="0" err="1">
                <a:latin typeface="+mj-lt"/>
                <a:ea typeface="Source Sans Pro SemiBold" charset="0"/>
                <a:cs typeface="Source Sans Pro SemiBold" charset="0"/>
              </a:rPr>
              <a:t>knjiga</a:t>
            </a:r>
            <a:r>
              <a:rPr lang="en-US" dirty="0">
                <a:latin typeface="+mj-lt"/>
                <a:ea typeface="Source Sans Pro SemiBold" charset="0"/>
                <a:cs typeface="Source Sans Pro SemiBold" charset="0"/>
              </a:rPr>
              <a:t> 42,2 %    </a:t>
            </a:r>
            <a:r>
              <a:rPr lang="en-US" dirty="0" err="1">
                <a:latin typeface="+mj-lt"/>
                <a:ea typeface="Source Sans Pro SemiBold" charset="0"/>
                <a:cs typeface="Source Sans Pro SemiBold" charset="0"/>
              </a:rPr>
              <a:t>telefon</a:t>
            </a:r>
            <a:r>
              <a:rPr lang="en-US" dirty="0">
                <a:latin typeface="+mj-lt"/>
                <a:ea typeface="Source Sans Pro SemiBold" charset="0"/>
                <a:cs typeface="Source Sans Pro SemiBold" charset="0"/>
              </a:rPr>
              <a:t> 34,9 %    </a:t>
            </a:r>
            <a:r>
              <a:rPr lang="en-US" dirty="0" err="1">
                <a:latin typeface="+mj-lt"/>
                <a:ea typeface="Source Sans Pro SemiBold" charset="0"/>
                <a:cs typeface="Source Sans Pro SemiBold" charset="0"/>
              </a:rPr>
              <a:t>tablica</a:t>
            </a:r>
            <a:r>
              <a:rPr lang="en-US" dirty="0">
                <a:latin typeface="+mj-lt"/>
                <a:ea typeface="Source Sans Pro SemiBold" charset="0"/>
                <a:cs typeface="Source Sans Pro SemiBold" charset="0"/>
              </a:rPr>
              <a:t> 13,7 %</a:t>
            </a:r>
          </a:p>
          <a:p>
            <a:r>
              <a:rPr lang="en-US" dirty="0" err="1">
                <a:latin typeface="+mj-lt"/>
                <a:ea typeface="Source Sans Pro SemiBold" charset="0"/>
                <a:cs typeface="Source Sans Pro SemiBold" charset="0"/>
              </a:rPr>
              <a:t>Katera</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oblika</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vam</a:t>
            </a:r>
            <a:r>
              <a:rPr lang="en-US" dirty="0">
                <a:latin typeface="+mj-lt"/>
                <a:ea typeface="Source Sans Pro SemiBold" charset="0"/>
                <a:cs typeface="Source Sans Pro SemiBold" charset="0"/>
              </a:rPr>
              <a:t> je za </a:t>
            </a:r>
            <a:r>
              <a:rPr lang="en-US" dirty="0" err="1">
                <a:latin typeface="+mj-lt"/>
                <a:ea typeface="Source Sans Pro SemiBold" charset="0"/>
                <a:cs typeface="Source Sans Pro SemiBold" charset="0"/>
              </a:rPr>
              <a:t>enojezične</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splošne</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slovarje</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najljubša</a:t>
            </a:r>
            <a:r>
              <a:rPr lang="en-US" dirty="0">
                <a:latin typeface="+mj-lt"/>
                <a:ea typeface="Source Sans Pro SemiBold" charset="0"/>
                <a:cs typeface="Source Sans Pro SemiBold" charset="0"/>
              </a:rPr>
              <a:t>?		       		    </a:t>
            </a:r>
            <a:r>
              <a:rPr lang="en-US" dirty="0" err="1">
                <a:latin typeface="+mj-lt"/>
                <a:ea typeface="Source Sans Pro SemiBold" charset="0"/>
                <a:cs typeface="Source Sans Pro SemiBold" charset="0"/>
              </a:rPr>
              <a:t>računalnik</a:t>
            </a:r>
            <a:r>
              <a:rPr lang="en-US" dirty="0">
                <a:latin typeface="+mj-lt"/>
                <a:ea typeface="Source Sans Pro SemiBold" charset="0"/>
                <a:cs typeface="Source Sans Pro SemiBold" charset="0"/>
              </a:rPr>
              <a:t> 73,7 %    </a:t>
            </a:r>
            <a:r>
              <a:rPr lang="en-US" dirty="0" err="1">
                <a:latin typeface="+mj-lt"/>
                <a:ea typeface="Source Sans Pro SemiBold" charset="0"/>
                <a:cs typeface="Source Sans Pro SemiBold" charset="0"/>
              </a:rPr>
              <a:t>knjiga</a:t>
            </a:r>
            <a:r>
              <a:rPr lang="en-US" dirty="0">
                <a:latin typeface="+mj-lt"/>
                <a:ea typeface="Source Sans Pro SemiBold" charset="0"/>
                <a:cs typeface="Source Sans Pro SemiBold" charset="0"/>
              </a:rPr>
              <a:t> 13,2 %    </a:t>
            </a:r>
            <a:r>
              <a:rPr lang="en-US" dirty="0" err="1">
                <a:latin typeface="+mj-lt"/>
                <a:ea typeface="Source Sans Pro SemiBold" charset="0"/>
                <a:cs typeface="Source Sans Pro SemiBold" charset="0"/>
              </a:rPr>
              <a:t>telefon</a:t>
            </a:r>
            <a:r>
              <a:rPr lang="en-US" dirty="0">
                <a:latin typeface="+mj-lt"/>
                <a:ea typeface="Source Sans Pro SemiBold" charset="0"/>
                <a:cs typeface="Source Sans Pro SemiBold" charset="0"/>
              </a:rPr>
              <a:t> 5,7 %      </a:t>
            </a:r>
            <a:r>
              <a:rPr lang="en-US" dirty="0" err="1">
                <a:latin typeface="+mj-lt"/>
                <a:ea typeface="Source Sans Pro SemiBold" charset="0"/>
                <a:cs typeface="Source Sans Pro SemiBold" charset="0"/>
              </a:rPr>
              <a:t>tablica</a:t>
            </a:r>
            <a:r>
              <a:rPr lang="en-US" dirty="0">
                <a:latin typeface="+mj-lt"/>
                <a:ea typeface="Source Sans Pro SemiBold" charset="0"/>
                <a:cs typeface="Source Sans Pro SemiBold" charset="0"/>
              </a:rPr>
              <a:t> 2,7 %</a:t>
            </a:r>
          </a:p>
        </p:txBody>
      </p:sp>
    </p:spTree>
    <p:extLst>
      <p:ext uri="{BB962C8B-B14F-4D97-AF65-F5344CB8AC3E}">
        <p14:creationId xmlns:p14="http://schemas.microsoft.com/office/powerpoint/2010/main" val="1638960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1703388" y="4805442"/>
            <a:ext cx="7180766" cy="1107996"/>
          </a:xfrm>
        </p:spPr>
        <p:txBody>
          <a:bodyPr/>
          <a:lstStyle/>
          <a:p>
            <a:r>
              <a:rPr lang="sl-SI" dirty="0"/>
              <a:t>Digitalno slovaropisje: kdo je slovar?</a:t>
            </a:r>
            <a:endParaRPr lang="en-US" dirty="0"/>
          </a:p>
        </p:txBody>
      </p:sp>
    </p:spTree>
    <p:extLst>
      <p:ext uri="{BB962C8B-B14F-4D97-AF65-F5344CB8AC3E}">
        <p14:creationId xmlns:p14="http://schemas.microsoft.com/office/powerpoint/2010/main" val="2301054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9B3A9F-9653-8447-8F2D-3258C61FAAD1}" type="slidenum">
              <a:rPr lang="en-US" smtClean="0"/>
              <a:pPr/>
              <a:t>9</a:t>
            </a:fld>
            <a:r>
              <a:rPr lang="en-US"/>
              <a:t>/x</a:t>
            </a:r>
            <a:endParaRPr lang="en-US" dirty="0"/>
          </a:p>
        </p:txBody>
      </p:sp>
      <p:sp>
        <p:nvSpPr>
          <p:cNvPr id="3" name="Text Placeholder 2"/>
          <p:cNvSpPr>
            <a:spLocks noGrp="1"/>
          </p:cNvSpPr>
          <p:nvPr>
            <p:ph type="body" sz="quarter" idx="14"/>
          </p:nvPr>
        </p:nvSpPr>
        <p:spPr>
          <a:xfrm>
            <a:off x="814388" y="834360"/>
            <a:ext cx="8407249" cy="1594622"/>
          </a:xfrm>
        </p:spPr>
        <p:txBody>
          <a:bodyPr/>
          <a:lstStyle/>
          <a:p>
            <a:r>
              <a:rPr lang="sl-SI" dirty="0"/>
              <a:t>Digitalno slovaropisje: kdo je slovar?</a:t>
            </a:r>
            <a:endParaRPr lang="en-US" dirty="0"/>
          </a:p>
        </p:txBody>
      </p:sp>
      <p:sp>
        <p:nvSpPr>
          <p:cNvPr id="5" name="Date Placeholder 4"/>
          <p:cNvSpPr>
            <a:spLocks noGrp="1"/>
          </p:cNvSpPr>
          <p:nvPr>
            <p:ph type="dt" sz="half" idx="19"/>
          </p:nvPr>
        </p:nvSpPr>
        <p:spPr/>
        <p:txBody>
          <a:bodyPr/>
          <a:lstStyle/>
          <a:p>
            <a:fld id="{7873F4F5-D1C7-6B4A-8D50-9DE864FBF0BF}" type="datetime3">
              <a:t>14/11/19</a:t>
            </a:fld>
            <a:endParaRPr lang="en-US"/>
          </a:p>
        </p:txBody>
      </p:sp>
      <p:graphicFrame>
        <p:nvGraphicFramePr>
          <p:cNvPr id="9" name="Diagram 8">
            <a:extLst>
              <a:ext uri="{FF2B5EF4-FFF2-40B4-BE49-F238E27FC236}">
                <a16:creationId xmlns:a16="http://schemas.microsoft.com/office/drawing/2014/main" id="{3E86519F-5849-4028-B0B1-5BC4CD7A4061}"/>
              </a:ext>
            </a:extLst>
          </p:cNvPr>
          <p:cNvGraphicFramePr/>
          <p:nvPr>
            <p:extLst>
              <p:ext uri="{D42A27DB-BD31-4B8C-83A1-F6EECF244321}">
                <p14:modId xmlns:p14="http://schemas.microsoft.com/office/powerpoint/2010/main" val="3609004715"/>
              </p:ext>
            </p:extLst>
          </p:nvPr>
        </p:nvGraphicFramePr>
        <p:xfrm>
          <a:off x="163902" y="1984075"/>
          <a:ext cx="11658056" cy="4239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730172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1703388" y="4805442"/>
            <a:ext cx="7180766" cy="1107996"/>
          </a:xfrm>
        </p:spPr>
        <p:txBody>
          <a:bodyPr/>
          <a:lstStyle/>
          <a:p>
            <a:r>
              <a:rPr lang="sl-SI" dirty="0"/>
              <a:t>Slovar sopomenk sodobne slovenščine</a:t>
            </a:r>
            <a:endParaRPr lang="en-US" dirty="0"/>
          </a:p>
        </p:txBody>
      </p:sp>
    </p:spTree>
    <p:extLst>
      <p:ext uri="{BB962C8B-B14F-4D97-AF65-F5344CB8AC3E}">
        <p14:creationId xmlns:p14="http://schemas.microsoft.com/office/powerpoint/2010/main" val="2948848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9B3A9F-9653-8447-8F2D-3258C61FAAD1}" type="slidenum">
              <a:rPr lang="en-US" smtClean="0"/>
              <a:pPr/>
              <a:t>11</a:t>
            </a:fld>
            <a:r>
              <a:rPr lang="en-US"/>
              <a:t>/x</a:t>
            </a:r>
            <a:endParaRPr lang="en-US" dirty="0"/>
          </a:p>
        </p:txBody>
      </p:sp>
      <p:sp>
        <p:nvSpPr>
          <p:cNvPr id="3" name="Text Placeholder 2"/>
          <p:cNvSpPr>
            <a:spLocks noGrp="1"/>
          </p:cNvSpPr>
          <p:nvPr>
            <p:ph type="body" sz="quarter" idx="14"/>
          </p:nvPr>
        </p:nvSpPr>
        <p:spPr>
          <a:xfrm>
            <a:off x="814389" y="834360"/>
            <a:ext cx="8898954" cy="1594622"/>
          </a:xfrm>
        </p:spPr>
        <p:txBody>
          <a:bodyPr/>
          <a:lstStyle/>
          <a:p>
            <a:r>
              <a:rPr lang="sl-SI" dirty="0"/>
              <a:t>Slovar sopomenk sodobne slovenščine</a:t>
            </a:r>
            <a:endParaRPr lang="en-US" dirty="0"/>
          </a:p>
        </p:txBody>
      </p:sp>
      <p:sp>
        <p:nvSpPr>
          <p:cNvPr id="5" name="Date Placeholder 4"/>
          <p:cNvSpPr>
            <a:spLocks noGrp="1"/>
          </p:cNvSpPr>
          <p:nvPr>
            <p:ph type="dt" sz="half" idx="19"/>
          </p:nvPr>
        </p:nvSpPr>
        <p:spPr/>
        <p:txBody>
          <a:bodyPr/>
          <a:lstStyle/>
          <a:p>
            <a:fld id="{7873F4F5-D1C7-6B4A-8D50-9DE864FBF0BF}" type="datetime3">
              <a:t>14/11/19</a:t>
            </a:fld>
            <a:endParaRPr lang="en-US"/>
          </a:p>
        </p:txBody>
      </p:sp>
      <p:sp>
        <p:nvSpPr>
          <p:cNvPr id="7" name="Content Placeholder 6"/>
          <p:cNvSpPr>
            <a:spLocks noGrp="1"/>
          </p:cNvSpPr>
          <p:nvPr>
            <p:ph sz="quarter" idx="24"/>
          </p:nvPr>
        </p:nvSpPr>
        <p:spPr>
          <a:xfrm>
            <a:off x="823014" y="1809911"/>
            <a:ext cx="10181684" cy="4107810"/>
          </a:xfrm>
        </p:spPr>
        <p:txBody>
          <a:bodyPr/>
          <a:lstStyle/>
          <a:p>
            <a:pPr>
              <a:buClr>
                <a:srgbClr val="E12A26"/>
              </a:buClr>
            </a:pPr>
            <a:r>
              <a:rPr lang="sl-SI" dirty="0">
                <a:solidFill>
                  <a:srgbClr val="E12A26"/>
                </a:solidFill>
              </a:rPr>
              <a:t>Odzivnost:</a:t>
            </a:r>
            <a:r>
              <a:rPr lang="sl-SI" dirty="0"/>
              <a:t> (a) na spremembe v jeziku – sodobna metodologija omogoča, da se spremembe v jezikovni rabi hitro zaznajo in vključijo v slovar, (b) na jezikovno skupnost – vmesnik omogoča napredno vključevanje znanja in mnenj slovarskih uporabnikov.</a:t>
            </a:r>
          </a:p>
          <a:p>
            <a:pPr>
              <a:buClr>
                <a:srgbClr val="E12A26"/>
              </a:buClr>
            </a:pPr>
            <a:r>
              <a:rPr lang="sl-SI" dirty="0">
                <a:solidFill>
                  <a:srgbClr val="E12A26"/>
                </a:solidFill>
              </a:rPr>
              <a:t>Sodobnost: </a:t>
            </a:r>
            <a:r>
              <a:rPr lang="sl-SI" dirty="0"/>
              <a:t>temelji na sodobnih jezikovnih podatkih in je pripravljen z metodami, ki so interdisciplinarne in inovativne; računalniško podprta priprava podatkov je bistveno manj finančno potratna kot ročno delo, neizmerno hitrejša (ažurnost) in za določene naloge celo natančnejša.</a:t>
            </a:r>
          </a:p>
          <a:p>
            <a:pPr>
              <a:buClr>
                <a:srgbClr val="E12A26"/>
              </a:buClr>
            </a:pPr>
            <a:r>
              <a:rPr lang="sl-SI" dirty="0">
                <a:solidFill>
                  <a:srgbClr val="E12A26"/>
                </a:solidFill>
              </a:rPr>
              <a:t>Odprtost: </a:t>
            </a:r>
            <a:r>
              <a:rPr lang="sl-SI" dirty="0"/>
              <a:t>Slovar sopomenk sodobne slovenščine je največja odprto dostopna zbirka sopomenk za slovenščino. Slovarske podatke je mogoče uporabljati za izdelavo novih jezikovnih virov, tehnologij in drugih izdelkov, ki spodbujajo celostni razvoj slovenščine v digitalnem svetu.</a:t>
            </a:r>
          </a:p>
        </p:txBody>
      </p:sp>
    </p:spTree>
    <p:extLst>
      <p:ext uri="{BB962C8B-B14F-4D97-AF65-F5344CB8AC3E}">
        <p14:creationId xmlns:p14="http://schemas.microsoft.com/office/powerpoint/2010/main" val="2112206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9B3A9F-9653-8447-8F2D-3258C61FAAD1}" type="slidenum">
              <a:rPr lang="en-US" smtClean="0"/>
              <a:pPr/>
              <a:t>12</a:t>
            </a:fld>
            <a:r>
              <a:rPr lang="en-US"/>
              <a:t>/x</a:t>
            </a:r>
            <a:endParaRPr lang="en-US" dirty="0"/>
          </a:p>
        </p:txBody>
      </p:sp>
      <p:sp>
        <p:nvSpPr>
          <p:cNvPr id="3" name="Text Placeholder 2"/>
          <p:cNvSpPr>
            <a:spLocks noGrp="1"/>
          </p:cNvSpPr>
          <p:nvPr>
            <p:ph type="body" sz="quarter" idx="14"/>
          </p:nvPr>
        </p:nvSpPr>
        <p:spPr>
          <a:xfrm>
            <a:off x="814389" y="834360"/>
            <a:ext cx="8898954" cy="1594622"/>
          </a:xfrm>
        </p:spPr>
        <p:txBody>
          <a:bodyPr/>
          <a:lstStyle/>
          <a:p>
            <a:r>
              <a:rPr lang="sl-SI" dirty="0"/>
              <a:t>Slovar sopomenk sodobne slovenščine</a:t>
            </a:r>
            <a:endParaRPr lang="en-US" dirty="0"/>
          </a:p>
        </p:txBody>
      </p:sp>
      <p:sp>
        <p:nvSpPr>
          <p:cNvPr id="5" name="Date Placeholder 4"/>
          <p:cNvSpPr>
            <a:spLocks noGrp="1"/>
          </p:cNvSpPr>
          <p:nvPr>
            <p:ph type="dt" sz="half" idx="19"/>
          </p:nvPr>
        </p:nvSpPr>
        <p:spPr/>
        <p:txBody>
          <a:bodyPr/>
          <a:lstStyle/>
          <a:p>
            <a:fld id="{7873F4F5-D1C7-6B4A-8D50-9DE864FBF0BF}" type="datetime3">
              <a:t>14/11/19</a:t>
            </a:fld>
            <a:endParaRPr lang="en-US"/>
          </a:p>
        </p:txBody>
      </p:sp>
      <p:sp>
        <p:nvSpPr>
          <p:cNvPr id="7" name="Content Placeholder 6"/>
          <p:cNvSpPr>
            <a:spLocks noGrp="1"/>
          </p:cNvSpPr>
          <p:nvPr>
            <p:ph sz="quarter" idx="24"/>
          </p:nvPr>
        </p:nvSpPr>
        <p:spPr>
          <a:xfrm>
            <a:off x="823014" y="1809911"/>
            <a:ext cx="10181684" cy="4107810"/>
          </a:xfrm>
        </p:spPr>
        <p:txBody>
          <a:bodyPr/>
          <a:lstStyle/>
          <a:p>
            <a:pPr>
              <a:buClr>
                <a:srgbClr val="E12A26"/>
              </a:buClr>
            </a:pPr>
            <a:r>
              <a:rPr lang="sl-SI" dirty="0">
                <a:solidFill>
                  <a:srgbClr val="E12A26"/>
                </a:solidFill>
              </a:rPr>
              <a:t>Povezljivost:</a:t>
            </a:r>
            <a:r>
              <a:rPr lang="sl-SI" dirty="0"/>
              <a:t> za razumevanje </a:t>
            </a:r>
            <a:r>
              <a:rPr lang="sl-SI" dirty="0" err="1"/>
              <a:t>sopomenskosti</a:t>
            </a:r>
            <a:r>
              <a:rPr lang="sl-SI" dirty="0"/>
              <a:t> je nujno sobesedilo, zato je v slovarju veliko povezav s korpusnimi podatki. Povsem nova za slovenščino je možnost primerjave, kako se različne sopomenke pojavljajo v realnih besedilih. Povezovanje med podatki zagotavlja, da je raziskovanje slovenščine v digitalnem svetu bolj informativno in s tem bolj zanesljivo, hkrati pa udobnejše in manj zamudno.</a:t>
            </a:r>
          </a:p>
          <a:p>
            <a:pPr>
              <a:buClr>
                <a:srgbClr val="E12A26"/>
              </a:buClr>
            </a:pPr>
            <a:r>
              <a:rPr lang="sl-SI" dirty="0">
                <a:solidFill>
                  <a:srgbClr val="E12A26"/>
                </a:solidFill>
              </a:rPr>
              <a:t>Skupnost: </a:t>
            </a:r>
            <a:r>
              <a:rPr lang="sl-SI" dirty="0"/>
              <a:t>digitalno okolje podpira vzpostavljanje skupnosti, ki slovar ne le uporablja, ampak ga tudi razvija; predlogi in povratne informacije so upoštevane pri nadgradnjah in nadaljnjem razvoju. Rešitev upošteva raziskave o željah, navadah in potrebah slovarskih uporabnikov v digitalnem svetu, ki poleg slovarske </a:t>
            </a:r>
            <a:r>
              <a:rPr lang="sl-SI" dirty="0" err="1"/>
              <a:t>informativnosti</a:t>
            </a:r>
            <a:r>
              <a:rPr lang="sl-SI" dirty="0"/>
              <a:t> v ospredje postavljajo tudi uporabnost in demokratičnost.</a:t>
            </a:r>
          </a:p>
        </p:txBody>
      </p:sp>
    </p:spTree>
    <p:extLst>
      <p:ext uri="{BB962C8B-B14F-4D97-AF65-F5344CB8AC3E}">
        <p14:creationId xmlns:p14="http://schemas.microsoft.com/office/powerpoint/2010/main" val="3174638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9B3A9F-9653-8447-8F2D-3258C61FAAD1}" type="slidenum">
              <a:rPr lang="en-US" smtClean="0"/>
              <a:pPr/>
              <a:t>13</a:t>
            </a:fld>
            <a:r>
              <a:rPr lang="en-US"/>
              <a:t>/x</a:t>
            </a:r>
            <a:endParaRPr lang="en-US" dirty="0"/>
          </a:p>
        </p:txBody>
      </p:sp>
      <p:sp>
        <p:nvSpPr>
          <p:cNvPr id="3" name="Text Placeholder 2"/>
          <p:cNvSpPr>
            <a:spLocks noGrp="1"/>
          </p:cNvSpPr>
          <p:nvPr>
            <p:ph type="body" sz="quarter" idx="14"/>
          </p:nvPr>
        </p:nvSpPr>
        <p:spPr>
          <a:xfrm>
            <a:off x="814389" y="834360"/>
            <a:ext cx="8898954" cy="979069"/>
          </a:xfrm>
        </p:spPr>
        <p:txBody>
          <a:bodyPr/>
          <a:lstStyle/>
          <a:p>
            <a:r>
              <a:rPr lang="sl-SI" dirty="0"/>
              <a:t>Odzivni slovar: opredelitev</a:t>
            </a:r>
            <a:endParaRPr lang="en-US" dirty="0"/>
          </a:p>
        </p:txBody>
      </p:sp>
      <p:sp>
        <p:nvSpPr>
          <p:cNvPr id="5" name="Date Placeholder 4"/>
          <p:cNvSpPr>
            <a:spLocks noGrp="1"/>
          </p:cNvSpPr>
          <p:nvPr>
            <p:ph type="dt" sz="half" idx="19"/>
          </p:nvPr>
        </p:nvSpPr>
        <p:spPr/>
        <p:txBody>
          <a:bodyPr/>
          <a:lstStyle/>
          <a:p>
            <a:fld id="{7873F4F5-D1C7-6B4A-8D50-9DE864FBF0BF}" type="datetime3">
              <a:t>14/11/19</a:t>
            </a:fld>
            <a:endParaRPr lang="en-US"/>
          </a:p>
        </p:txBody>
      </p:sp>
      <p:sp>
        <p:nvSpPr>
          <p:cNvPr id="7" name="Content Placeholder 6"/>
          <p:cNvSpPr>
            <a:spLocks noGrp="1"/>
          </p:cNvSpPr>
          <p:nvPr>
            <p:ph sz="quarter" idx="24"/>
          </p:nvPr>
        </p:nvSpPr>
        <p:spPr>
          <a:xfrm>
            <a:off x="823014" y="1809911"/>
            <a:ext cx="10181684" cy="4107810"/>
          </a:xfrm>
        </p:spPr>
        <p:txBody>
          <a:bodyPr/>
          <a:lstStyle/>
          <a:p>
            <a:pPr>
              <a:buClr>
                <a:srgbClr val="E12A26"/>
              </a:buClr>
            </a:pPr>
            <a:r>
              <a:rPr lang="sl-SI" dirty="0"/>
              <a:t>Razvit iz digitalnega medija za digitalni medij</a:t>
            </a:r>
            <a:r>
              <a:rPr lang="en-GB" dirty="0"/>
              <a:t>.</a:t>
            </a:r>
            <a:endParaRPr lang="sl-SI" dirty="0"/>
          </a:p>
          <a:p>
            <a:pPr>
              <a:buClr>
                <a:srgbClr val="E12A26"/>
              </a:buClr>
            </a:pPr>
            <a:r>
              <a:rPr lang="sl-SI" dirty="0"/>
              <a:t>Odziven na jezikovni razvoj in mnenje jezikovne skupnosti.</a:t>
            </a:r>
          </a:p>
          <a:p>
            <a:pPr>
              <a:buClr>
                <a:srgbClr val="E12A26"/>
              </a:buClr>
            </a:pPr>
            <a:r>
              <a:rPr lang="sl-SI" dirty="0"/>
              <a:t>Izhodiščna baza je zasnovana avtomatsko z izrabo obstoječega jezikovnega gradiva in po evalvaciji uporabnosti ponujena javnosti.</a:t>
            </a:r>
          </a:p>
          <a:p>
            <a:pPr>
              <a:buClr>
                <a:srgbClr val="E12A26"/>
              </a:buClr>
            </a:pPr>
            <a:r>
              <a:rPr lang="sl-SI" dirty="0"/>
              <a:t>Vmesnik omogoča uporabniško vključevanje na ravni </a:t>
            </a:r>
            <a:r>
              <a:rPr lang="sl-SI" dirty="0" err="1"/>
              <a:t>množičenja</a:t>
            </a:r>
            <a:r>
              <a:rPr lang="sl-SI" dirty="0"/>
              <a:t> in </a:t>
            </a:r>
            <a:r>
              <a:rPr lang="sl-SI" dirty="0" err="1"/>
              <a:t>kolaborativne</a:t>
            </a:r>
            <a:r>
              <a:rPr lang="sl-SI" dirty="0"/>
              <a:t> leksikografije.</a:t>
            </a:r>
          </a:p>
          <a:p>
            <a:pPr>
              <a:buClr>
                <a:srgbClr val="E12A26"/>
              </a:buClr>
            </a:pPr>
            <a:r>
              <a:rPr lang="sl-SI" dirty="0"/>
              <a:t>Slovar se skladno z razvojem jezika neprestano razvija in dograjuje; spremembe so transparentno beležene s časovnimi žigi, različice arhivirane</a:t>
            </a:r>
            <a:r>
              <a:rPr lang="en-GB" dirty="0"/>
              <a:t>.</a:t>
            </a:r>
            <a:endParaRPr lang="sl-SI" dirty="0"/>
          </a:p>
          <a:p>
            <a:pPr>
              <a:buClr>
                <a:srgbClr val="E12A26"/>
              </a:buClr>
            </a:pPr>
            <a:r>
              <a:rPr lang="sl-SI" dirty="0"/>
              <a:t>Uporabniški doprinos in aktivnosti v slovarju se spremljajo in upoštevajo skladno z natančno opredeljeno metodologijo za razvoj slovarja</a:t>
            </a:r>
            <a:r>
              <a:rPr lang="en-GB" dirty="0"/>
              <a:t>.</a:t>
            </a:r>
            <a:endParaRPr lang="sl-SI" dirty="0"/>
          </a:p>
          <a:p>
            <a:pPr>
              <a:buClr>
                <a:srgbClr val="E12A26"/>
              </a:buClr>
            </a:pPr>
            <a:r>
              <a:rPr lang="sl-SI" dirty="0"/>
              <a:t>Podatkovna baza je odprto na voljo </a:t>
            </a:r>
            <a:r>
              <a:rPr lang="en-GB" dirty="0"/>
              <a:t>(</a:t>
            </a:r>
            <a:r>
              <a:rPr lang="sl-SI" dirty="0" err="1"/>
              <a:t>npr</a:t>
            </a:r>
            <a:r>
              <a:rPr lang="en-GB" dirty="0"/>
              <a:t>. </a:t>
            </a:r>
            <a:r>
              <a:rPr lang="sl-SI" dirty="0"/>
              <a:t>pod licenco </a:t>
            </a:r>
            <a:r>
              <a:rPr lang="en-GB" dirty="0"/>
              <a:t>CC-BY-SA 4.0)</a:t>
            </a:r>
            <a:r>
              <a:rPr lang="sl-SI" dirty="0"/>
              <a:t>.</a:t>
            </a:r>
          </a:p>
        </p:txBody>
      </p:sp>
    </p:spTree>
    <p:extLst>
      <p:ext uri="{BB962C8B-B14F-4D97-AF65-F5344CB8AC3E}">
        <p14:creationId xmlns:p14="http://schemas.microsoft.com/office/powerpoint/2010/main" val="39753102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9B3A9F-9653-8447-8F2D-3258C61FAAD1}" type="slidenum">
              <a:rPr lang="en-US" smtClean="0"/>
              <a:pPr/>
              <a:t>14</a:t>
            </a:fld>
            <a:r>
              <a:rPr lang="en-US"/>
              <a:t>/x</a:t>
            </a:r>
            <a:endParaRPr lang="en-US" dirty="0"/>
          </a:p>
        </p:txBody>
      </p:sp>
      <p:sp>
        <p:nvSpPr>
          <p:cNvPr id="3" name="Text Placeholder 2"/>
          <p:cNvSpPr>
            <a:spLocks noGrp="1"/>
          </p:cNvSpPr>
          <p:nvPr>
            <p:ph type="body" sz="quarter" idx="14"/>
          </p:nvPr>
        </p:nvSpPr>
        <p:spPr>
          <a:xfrm>
            <a:off x="814389" y="834360"/>
            <a:ext cx="8898954" cy="979069"/>
          </a:xfrm>
        </p:spPr>
        <p:txBody>
          <a:bodyPr/>
          <a:lstStyle/>
          <a:p>
            <a:r>
              <a:rPr lang="sl-SI" dirty="0"/>
              <a:t>Najpogostejši pomisleki</a:t>
            </a:r>
            <a:endParaRPr lang="en-US" dirty="0"/>
          </a:p>
        </p:txBody>
      </p:sp>
      <p:sp>
        <p:nvSpPr>
          <p:cNvPr id="5" name="Date Placeholder 4"/>
          <p:cNvSpPr>
            <a:spLocks noGrp="1"/>
          </p:cNvSpPr>
          <p:nvPr>
            <p:ph type="dt" sz="half" idx="19"/>
          </p:nvPr>
        </p:nvSpPr>
        <p:spPr/>
        <p:txBody>
          <a:bodyPr/>
          <a:lstStyle/>
          <a:p>
            <a:fld id="{7873F4F5-D1C7-6B4A-8D50-9DE864FBF0BF}" type="datetime3">
              <a:t>14/11/19</a:t>
            </a:fld>
            <a:endParaRPr lang="en-US"/>
          </a:p>
        </p:txBody>
      </p:sp>
      <p:sp>
        <p:nvSpPr>
          <p:cNvPr id="7" name="Content Placeholder 6"/>
          <p:cNvSpPr>
            <a:spLocks noGrp="1"/>
          </p:cNvSpPr>
          <p:nvPr>
            <p:ph sz="quarter" idx="24"/>
          </p:nvPr>
        </p:nvSpPr>
        <p:spPr>
          <a:xfrm>
            <a:off x="823014" y="1809911"/>
            <a:ext cx="10181684" cy="4107810"/>
          </a:xfrm>
        </p:spPr>
        <p:txBody>
          <a:bodyPr/>
          <a:lstStyle/>
          <a:p>
            <a:pPr>
              <a:buClr>
                <a:srgbClr val="E12A26"/>
              </a:buClr>
            </a:pPr>
            <a:r>
              <a:rPr lang="sl-SI" dirty="0"/>
              <a:t>Z avtomatskimi postopki dobimo nekvalitetne podatke.</a:t>
            </a:r>
          </a:p>
          <a:p>
            <a:pPr>
              <a:buClr>
                <a:srgbClr val="E12A26"/>
              </a:buClr>
            </a:pPr>
            <a:r>
              <a:rPr lang="sl-SI" dirty="0"/>
              <a:t>Bodo slovarje sedaj delali računalničarji? Kje je mesto jezikoslovja? </a:t>
            </a:r>
          </a:p>
          <a:p>
            <a:pPr>
              <a:buClr>
                <a:srgbClr val="E12A26"/>
              </a:buClr>
            </a:pPr>
            <a:r>
              <a:rPr lang="sl-SI" dirty="0"/>
              <a:t>Imajo uporabniki zadostne kompetence, da delajo slovar?</a:t>
            </a:r>
          </a:p>
          <a:p>
            <a:pPr>
              <a:buClr>
                <a:srgbClr val="E12A26"/>
              </a:buClr>
            </a:pPr>
            <a:r>
              <a:rPr lang="sl-SI" dirty="0"/>
              <a:t>Ali je slovenščina dovolj velik jezik, da bo model uspel?</a:t>
            </a:r>
          </a:p>
          <a:p>
            <a:pPr>
              <a:buClr>
                <a:srgbClr val="E12A26"/>
              </a:buClr>
            </a:pPr>
            <a:r>
              <a:rPr lang="sl-SI" dirty="0"/>
              <a:t>Ali so uporabniki res motivirani za takšno delo?</a:t>
            </a:r>
          </a:p>
        </p:txBody>
      </p:sp>
    </p:spTree>
    <p:extLst>
      <p:ext uri="{BB962C8B-B14F-4D97-AF65-F5344CB8AC3E}">
        <p14:creationId xmlns:p14="http://schemas.microsoft.com/office/powerpoint/2010/main" val="30402813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1703388" y="4805442"/>
            <a:ext cx="7180766" cy="1107996"/>
          </a:xfrm>
        </p:spPr>
        <p:txBody>
          <a:bodyPr/>
          <a:lstStyle/>
          <a:p>
            <a:r>
              <a:rPr lang="sl-SI" dirty="0"/>
              <a:t>Gradnja in sestava Slovarja sopomenk sodobne slovenščine</a:t>
            </a:r>
            <a:endParaRPr lang="en-US" dirty="0"/>
          </a:p>
        </p:txBody>
      </p:sp>
    </p:spTree>
    <p:extLst>
      <p:ext uri="{BB962C8B-B14F-4D97-AF65-F5344CB8AC3E}">
        <p14:creationId xmlns:p14="http://schemas.microsoft.com/office/powerpoint/2010/main" val="8058532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9B3A9F-9653-8447-8F2D-3258C61FAAD1}" type="slidenum">
              <a:rPr lang="en-US" smtClean="0"/>
              <a:pPr/>
              <a:t>16</a:t>
            </a:fld>
            <a:r>
              <a:rPr lang="en-US"/>
              <a:t>/x</a:t>
            </a:r>
            <a:endParaRPr lang="en-US" dirty="0"/>
          </a:p>
        </p:txBody>
      </p:sp>
      <p:sp>
        <p:nvSpPr>
          <p:cNvPr id="3" name="Text Placeholder 2"/>
          <p:cNvSpPr>
            <a:spLocks noGrp="1"/>
          </p:cNvSpPr>
          <p:nvPr>
            <p:ph type="body" sz="quarter" idx="14"/>
          </p:nvPr>
        </p:nvSpPr>
        <p:spPr>
          <a:xfrm>
            <a:off x="814389" y="834360"/>
            <a:ext cx="8898954" cy="979069"/>
          </a:xfrm>
        </p:spPr>
        <p:txBody>
          <a:bodyPr/>
          <a:lstStyle/>
          <a:p>
            <a:r>
              <a:rPr lang="sl-SI" dirty="0"/>
              <a:t>Od prevodnih ustreznic k Sopomenkam</a:t>
            </a:r>
            <a:endParaRPr lang="en-US" dirty="0"/>
          </a:p>
        </p:txBody>
      </p:sp>
      <p:sp>
        <p:nvSpPr>
          <p:cNvPr id="5" name="Date Placeholder 4"/>
          <p:cNvSpPr>
            <a:spLocks noGrp="1"/>
          </p:cNvSpPr>
          <p:nvPr>
            <p:ph type="dt" sz="half" idx="19"/>
          </p:nvPr>
        </p:nvSpPr>
        <p:spPr/>
        <p:txBody>
          <a:bodyPr/>
          <a:lstStyle/>
          <a:p>
            <a:fld id="{7873F4F5-D1C7-6B4A-8D50-9DE864FBF0BF}" type="datetime3">
              <a:t>14/11/19</a:t>
            </a:fld>
            <a:endParaRPr lang="en-US"/>
          </a:p>
        </p:txBody>
      </p:sp>
      <p:sp>
        <p:nvSpPr>
          <p:cNvPr id="7" name="Content Placeholder 6"/>
          <p:cNvSpPr>
            <a:spLocks noGrp="1"/>
          </p:cNvSpPr>
          <p:nvPr>
            <p:ph sz="quarter" idx="24"/>
          </p:nvPr>
        </p:nvSpPr>
        <p:spPr>
          <a:xfrm>
            <a:off x="823014" y="1809911"/>
            <a:ext cx="10181684" cy="4107810"/>
          </a:xfrm>
        </p:spPr>
        <p:txBody>
          <a:bodyPr/>
          <a:lstStyle/>
          <a:p>
            <a:pPr>
              <a:buClr>
                <a:srgbClr val="E12A26"/>
              </a:buClr>
            </a:pPr>
            <a:r>
              <a:rPr lang="sl-SI" dirty="0"/>
              <a:t>Oxford DZS – prevodne ustreznice angleških besed in besednih zvez</a:t>
            </a:r>
          </a:p>
          <a:p>
            <a:pPr>
              <a:buClr>
                <a:srgbClr val="E12A26"/>
              </a:buClr>
            </a:pPr>
            <a:endParaRPr lang="sl-SI" dirty="0"/>
          </a:p>
          <a:p>
            <a:pPr>
              <a:buClr>
                <a:srgbClr val="E12A26"/>
              </a:buClr>
            </a:pPr>
            <a:endParaRPr lang="sl-SI" dirty="0"/>
          </a:p>
          <a:p>
            <a:pPr>
              <a:buClr>
                <a:srgbClr val="E12A26"/>
              </a:buClr>
            </a:pPr>
            <a:endParaRPr lang="sl-SI" dirty="0"/>
          </a:p>
        </p:txBody>
      </p:sp>
      <p:pic>
        <p:nvPicPr>
          <p:cNvPr id="4" name="Slika 3">
            <a:extLst>
              <a:ext uri="{FF2B5EF4-FFF2-40B4-BE49-F238E27FC236}">
                <a16:creationId xmlns:a16="http://schemas.microsoft.com/office/drawing/2014/main" id="{5B1830A4-DB92-440A-A183-3362CB289FD5}"/>
              </a:ext>
            </a:extLst>
          </p:cNvPr>
          <p:cNvPicPr>
            <a:picLocks noChangeAspect="1"/>
          </p:cNvPicPr>
          <p:nvPr/>
        </p:nvPicPr>
        <p:blipFill>
          <a:blip r:embed="rId2"/>
          <a:stretch>
            <a:fillRect/>
          </a:stretch>
        </p:blipFill>
        <p:spPr>
          <a:xfrm>
            <a:off x="1598762" y="2548506"/>
            <a:ext cx="6096000" cy="2381250"/>
          </a:xfrm>
          <a:prstGeom prst="rect">
            <a:avLst/>
          </a:prstGeom>
        </p:spPr>
      </p:pic>
    </p:spTree>
    <p:extLst>
      <p:ext uri="{BB962C8B-B14F-4D97-AF65-F5344CB8AC3E}">
        <p14:creationId xmlns:p14="http://schemas.microsoft.com/office/powerpoint/2010/main" val="26945042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9B3A9F-9653-8447-8F2D-3258C61FAAD1}" type="slidenum">
              <a:rPr lang="en-US" smtClean="0"/>
              <a:pPr/>
              <a:t>17</a:t>
            </a:fld>
            <a:r>
              <a:rPr lang="en-US"/>
              <a:t>/x</a:t>
            </a:r>
            <a:endParaRPr lang="en-US" dirty="0"/>
          </a:p>
        </p:txBody>
      </p:sp>
      <p:sp>
        <p:nvSpPr>
          <p:cNvPr id="3" name="Text Placeholder 2"/>
          <p:cNvSpPr>
            <a:spLocks noGrp="1"/>
          </p:cNvSpPr>
          <p:nvPr>
            <p:ph type="body" sz="quarter" idx="14"/>
          </p:nvPr>
        </p:nvSpPr>
        <p:spPr>
          <a:xfrm>
            <a:off x="814389" y="834360"/>
            <a:ext cx="8898954" cy="979069"/>
          </a:xfrm>
        </p:spPr>
        <p:txBody>
          <a:bodyPr/>
          <a:lstStyle/>
          <a:p>
            <a:r>
              <a:rPr lang="sl-SI" dirty="0" err="1"/>
              <a:t>Sopojavitveni</a:t>
            </a:r>
            <a:r>
              <a:rPr lang="sl-SI" dirty="0"/>
              <a:t> grafi</a:t>
            </a:r>
            <a:endParaRPr lang="en-US" dirty="0"/>
          </a:p>
        </p:txBody>
      </p:sp>
      <p:sp>
        <p:nvSpPr>
          <p:cNvPr id="5" name="Date Placeholder 4"/>
          <p:cNvSpPr>
            <a:spLocks noGrp="1"/>
          </p:cNvSpPr>
          <p:nvPr>
            <p:ph type="dt" sz="half" idx="19"/>
          </p:nvPr>
        </p:nvSpPr>
        <p:spPr/>
        <p:txBody>
          <a:bodyPr/>
          <a:lstStyle/>
          <a:p>
            <a:fld id="{7873F4F5-D1C7-6B4A-8D50-9DE864FBF0BF}" type="datetime3">
              <a:t>14/11/19</a:t>
            </a:fld>
            <a:endParaRPr lang="en-US"/>
          </a:p>
        </p:txBody>
      </p:sp>
      <p:pic>
        <p:nvPicPr>
          <p:cNvPr id="10" name="Slika 9">
            <a:extLst>
              <a:ext uri="{FF2B5EF4-FFF2-40B4-BE49-F238E27FC236}">
                <a16:creationId xmlns:a16="http://schemas.microsoft.com/office/drawing/2014/main" id="{81D42C4D-5509-40F7-9536-4A37C90596A8}"/>
              </a:ext>
            </a:extLst>
          </p:cNvPr>
          <p:cNvPicPr>
            <a:picLocks noChangeAspect="1"/>
          </p:cNvPicPr>
          <p:nvPr/>
        </p:nvPicPr>
        <p:blipFill>
          <a:blip r:embed="rId2"/>
          <a:stretch>
            <a:fillRect/>
          </a:stretch>
        </p:blipFill>
        <p:spPr>
          <a:xfrm>
            <a:off x="3168310" y="1559061"/>
            <a:ext cx="4669941" cy="5048951"/>
          </a:xfrm>
          <a:prstGeom prst="rect">
            <a:avLst/>
          </a:prstGeom>
        </p:spPr>
      </p:pic>
    </p:spTree>
    <p:extLst>
      <p:ext uri="{BB962C8B-B14F-4D97-AF65-F5344CB8AC3E}">
        <p14:creationId xmlns:p14="http://schemas.microsoft.com/office/powerpoint/2010/main" val="19038166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9B3A9F-9653-8447-8F2D-3258C61FAAD1}" type="slidenum">
              <a:rPr lang="en-US" smtClean="0"/>
              <a:pPr/>
              <a:t>18</a:t>
            </a:fld>
            <a:r>
              <a:rPr lang="en-US"/>
              <a:t>/x</a:t>
            </a:r>
            <a:endParaRPr lang="en-US" dirty="0"/>
          </a:p>
        </p:txBody>
      </p:sp>
      <p:sp>
        <p:nvSpPr>
          <p:cNvPr id="3" name="Text Placeholder 2"/>
          <p:cNvSpPr>
            <a:spLocks noGrp="1"/>
          </p:cNvSpPr>
          <p:nvPr>
            <p:ph type="body" sz="quarter" idx="14"/>
          </p:nvPr>
        </p:nvSpPr>
        <p:spPr>
          <a:xfrm>
            <a:off x="814389" y="834360"/>
            <a:ext cx="8898954" cy="979069"/>
          </a:xfrm>
        </p:spPr>
        <p:txBody>
          <a:bodyPr/>
          <a:lstStyle/>
          <a:p>
            <a:r>
              <a:rPr lang="sl-SI" dirty="0"/>
              <a:t>Zasnovanost podatkovne baze</a:t>
            </a:r>
            <a:endParaRPr lang="en-US" dirty="0"/>
          </a:p>
        </p:txBody>
      </p:sp>
      <p:sp>
        <p:nvSpPr>
          <p:cNvPr id="5" name="Date Placeholder 4"/>
          <p:cNvSpPr>
            <a:spLocks noGrp="1"/>
          </p:cNvSpPr>
          <p:nvPr>
            <p:ph type="dt" sz="half" idx="19"/>
          </p:nvPr>
        </p:nvSpPr>
        <p:spPr/>
        <p:txBody>
          <a:bodyPr/>
          <a:lstStyle/>
          <a:p>
            <a:fld id="{7873F4F5-D1C7-6B4A-8D50-9DE864FBF0BF}" type="datetime3">
              <a:t>14/11/19</a:t>
            </a:fld>
            <a:endParaRPr lang="en-US"/>
          </a:p>
        </p:txBody>
      </p:sp>
      <p:sp>
        <p:nvSpPr>
          <p:cNvPr id="7" name="Content Placeholder 6"/>
          <p:cNvSpPr>
            <a:spLocks noGrp="1"/>
          </p:cNvSpPr>
          <p:nvPr>
            <p:ph sz="quarter" idx="24"/>
          </p:nvPr>
        </p:nvSpPr>
        <p:spPr>
          <a:xfrm>
            <a:off x="5624423" y="1809911"/>
            <a:ext cx="5380275" cy="4107810"/>
          </a:xfrm>
        </p:spPr>
        <p:txBody>
          <a:bodyPr/>
          <a:lstStyle/>
          <a:p>
            <a:pPr>
              <a:buClr>
                <a:srgbClr val="E12A26"/>
              </a:buClr>
            </a:pPr>
            <a:r>
              <a:rPr lang="sl-SI" dirty="0"/>
              <a:t>Temeljna podstat Sopomenk sta Veliki angleško-slovenski slovar Oxford DZS</a:t>
            </a:r>
            <a:r>
              <a:rPr lang="sl-SI" baseline="30000" dirty="0"/>
              <a:t>®</a:t>
            </a:r>
            <a:r>
              <a:rPr lang="sl-SI" dirty="0"/>
              <a:t> in referenčni pisni korpus </a:t>
            </a:r>
            <a:r>
              <a:rPr lang="sl-SI" dirty="0" err="1"/>
              <a:t>Gigafida</a:t>
            </a:r>
            <a:r>
              <a:rPr lang="sl-SI" dirty="0"/>
              <a:t>.</a:t>
            </a:r>
          </a:p>
          <a:p>
            <a:pPr>
              <a:buClr>
                <a:srgbClr val="E12A26"/>
              </a:buClr>
            </a:pPr>
            <a:r>
              <a:rPr lang="sl-SI" dirty="0"/>
              <a:t>Jezikovni podatki po letu 1990.</a:t>
            </a:r>
          </a:p>
        </p:txBody>
      </p:sp>
      <p:sp>
        <p:nvSpPr>
          <p:cNvPr id="12" name="Elipsa 11">
            <a:extLst>
              <a:ext uri="{FF2B5EF4-FFF2-40B4-BE49-F238E27FC236}">
                <a16:creationId xmlns:a16="http://schemas.microsoft.com/office/drawing/2014/main" id="{0EBBEE6B-7642-4CE5-9A24-1197ABBD218B}"/>
              </a:ext>
            </a:extLst>
          </p:cNvPr>
          <p:cNvSpPr/>
          <p:nvPr/>
        </p:nvSpPr>
        <p:spPr>
          <a:xfrm>
            <a:off x="823014" y="1821383"/>
            <a:ext cx="4345185" cy="4202257"/>
          </a:xfrm>
          <a:prstGeom prst="ellipse">
            <a:avLst/>
          </a:prstGeom>
          <a:solidFill>
            <a:srgbClr val="E12A26"/>
          </a:solidFill>
          <a:ln>
            <a:solidFill>
              <a:srgbClr val="E12A26"/>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l-SI" sz="3346"/>
          </a:p>
        </p:txBody>
      </p:sp>
      <p:cxnSp>
        <p:nvCxnSpPr>
          <p:cNvPr id="13" name="Raven povezovalnik 12">
            <a:extLst>
              <a:ext uri="{FF2B5EF4-FFF2-40B4-BE49-F238E27FC236}">
                <a16:creationId xmlns:a16="http://schemas.microsoft.com/office/drawing/2014/main" id="{946D0076-A9BA-4279-8C49-5450DFD7FF0B}"/>
              </a:ext>
            </a:extLst>
          </p:cNvPr>
          <p:cNvCxnSpPr>
            <a:cxnSpLocks/>
            <a:stCxn id="12" idx="3"/>
            <a:endCxn id="12" idx="7"/>
          </p:cNvCxnSpPr>
          <p:nvPr/>
        </p:nvCxnSpPr>
        <p:spPr>
          <a:xfrm flipV="1">
            <a:off x="1459351" y="2436791"/>
            <a:ext cx="3072510" cy="297144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PoljeZBesedilom 13">
            <a:extLst>
              <a:ext uri="{FF2B5EF4-FFF2-40B4-BE49-F238E27FC236}">
                <a16:creationId xmlns:a16="http://schemas.microsoft.com/office/drawing/2014/main" id="{321D56DC-ED5A-4477-AB51-50B088805E69}"/>
              </a:ext>
            </a:extLst>
          </p:cNvPr>
          <p:cNvSpPr txBox="1"/>
          <p:nvPr/>
        </p:nvSpPr>
        <p:spPr>
          <a:xfrm>
            <a:off x="1315244" y="2891588"/>
            <a:ext cx="1984836" cy="492314"/>
          </a:xfrm>
          <a:prstGeom prst="rect">
            <a:avLst/>
          </a:prstGeom>
          <a:noFill/>
        </p:spPr>
        <p:txBody>
          <a:bodyPr wrap="square" rtlCol="0">
            <a:spAutoFit/>
          </a:bodyPr>
          <a:lstStyle/>
          <a:p>
            <a:r>
              <a:rPr lang="sl-SI" sz="2599" b="1" dirty="0">
                <a:solidFill>
                  <a:schemeClr val="bg1"/>
                </a:solidFill>
              </a:rPr>
              <a:t>Oxford-DZS</a:t>
            </a:r>
          </a:p>
        </p:txBody>
      </p:sp>
      <p:sp>
        <p:nvSpPr>
          <p:cNvPr id="15" name="PoljeZBesedilom 14">
            <a:extLst>
              <a:ext uri="{FF2B5EF4-FFF2-40B4-BE49-F238E27FC236}">
                <a16:creationId xmlns:a16="http://schemas.microsoft.com/office/drawing/2014/main" id="{E0202520-FA29-4BBA-B170-9366282D9A22}"/>
              </a:ext>
            </a:extLst>
          </p:cNvPr>
          <p:cNvSpPr txBox="1"/>
          <p:nvPr/>
        </p:nvSpPr>
        <p:spPr>
          <a:xfrm>
            <a:off x="2851498" y="4388267"/>
            <a:ext cx="1892532" cy="492314"/>
          </a:xfrm>
          <a:prstGeom prst="rect">
            <a:avLst/>
          </a:prstGeom>
          <a:noFill/>
        </p:spPr>
        <p:txBody>
          <a:bodyPr wrap="square" rtlCol="0">
            <a:spAutoFit/>
          </a:bodyPr>
          <a:lstStyle/>
          <a:p>
            <a:r>
              <a:rPr lang="sl-SI" sz="2599" b="1" dirty="0">
                <a:solidFill>
                  <a:schemeClr val="bg1"/>
                </a:solidFill>
              </a:rPr>
              <a:t>Gigafida</a:t>
            </a:r>
          </a:p>
        </p:txBody>
      </p:sp>
    </p:spTree>
    <p:extLst>
      <p:ext uri="{BB962C8B-B14F-4D97-AF65-F5344CB8AC3E}">
        <p14:creationId xmlns:p14="http://schemas.microsoft.com/office/powerpoint/2010/main" val="32666560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9B3A9F-9653-8447-8F2D-3258C61FAAD1}" type="slidenum">
              <a:rPr lang="en-US" smtClean="0"/>
              <a:pPr/>
              <a:t>19</a:t>
            </a:fld>
            <a:r>
              <a:rPr lang="en-US"/>
              <a:t>/x</a:t>
            </a:r>
            <a:endParaRPr lang="en-US" dirty="0"/>
          </a:p>
        </p:txBody>
      </p:sp>
      <p:sp>
        <p:nvSpPr>
          <p:cNvPr id="3" name="Text Placeholder 2"/>
          <p:cNvSpPr>
            <a:spLocks noGrp="1"/>
          </p:cNvSpPr>
          <p:nvPr>
            <p:ph type="body" sz="quarter" idx="14"/>
          </p:nvPr>
        </p:nvSpPr>
        <p:spPr>
          <a:xfrm>
            <a:off x="814389" y="834360"/>
            <a:ext cx="8898954" cy="979069"/>
          </a:xfrm>
        </p:spPr>
        <p:txBody>
          <a:bodyPr/>
          <a:lstStyle/>
          <a:p>
            <a:r>
              <a:rPr lang="sl-SI" dirty="0"/>
              <a:t>Zasnovanost podatkovne baze</a:t>
            </a:r>
            <a:endParaRPr lang="en-US" dirty="0"/>
          </a:p>
        </p:txBody>
      </p:sp>
      <p:sp>
        <p:nvSpPr>
          <p:cNvPr id="5" name="Date Placeholder 4"/>
          <p:cNvSpPr>
            <a:spLocks noGrp="1"/>
          </p:cNvSpPr>
          <p:nvPr>
            <p:ph type="dt" sz="half" idx="19"/>
          </p:nvPr>
        </p:nvSpPr>
        <p:spPr/>
        <p:txBody>
          <a:bodyPr/>
          <a:lstStyle/>
          <a:p>
            <a:fld id="{7873F4F5-D1C7-6B4A-8D50-9DE864FBF0BF}" type="datetime3">
              <a:t>14/11/19</a:t>
            </a:fld>
            <a:endParaRPr lang="en-US"/>
          </a:p>
        </p:txBody>
      </p:sp>
      <p:sp>
        <p:nvSpPr>
          <p:cNvPr id="7" name="Content Placeholder 6"/>
          <p:cNvSpPr>
            <a:spLocks noGrp="1"/>
          </p:cNvSpPr>
          <p:nvPr>
            <p:ph sz="quarter" idx="24"/>
          </p:nvPr>
        </p:nvSpPr>
        <p:spPr>
          <a:xfrm>
            <a:off x="5624423" y="1809911"/>
            <a:ext cx="5380275" cy="4107810"/>
          </a:xfrm>
        </p:spPr>
        <p:txBody>
          <a:bodyPr/>
          <a:lstStyle/>
          <a:p>
            <a:pPr>
              <a:buClr>
                <a:srgbClr val="E12A26"/>
              </a:buClr>
            </a:pPr>
            <a:r>
              <a:rPr lang="sl-SI" dirty="0"/>
              <a:t>Temeljna podstat Sopomenk sta Veliki angleško-slovenski slovar Oxford DZS</a:t>
            </a:r>
            <a:r>
              <a:rPr lang="sl-SI" baseline="30000" dirty="0"/>
              <a:t>®</a:t>
            </a:r>
            <a:r>
              <a:rPr lang="sl-SI" dirty="0"/>
              <a:t> in referenčni pisni korpus </a:t>
            </a:r>
            <a:r>
              <a:rPr lang="sl-SI" dirty="0" err="1"/>
              <a:t>Gigafida</a:t>
            </a:r>
            <a:r>
              <a:rPr lang="sl-SI" dirty="0"/>
              <a:t>.</a:t>
            </a:r>
          </a:p>
          <a:p>
            <a:pPr>
              <a:buClr>
                <a:srgbClr val="E12A26"/>
              </a:buClr>
            </a:pPr>
            <a:r>
              <a:rPr lang="sl-SI" dirty="0"/>
              <a:t>Jezikovni podatki po letu 1990.</a:t>
            </a:r>
          </a:p>
          <a:p>
            <a:pPr>
              <a:buClr>
                <a:srgbClr val="E12A26"/>
              </a:buClr>
            </a:pPr>
            <a:r>
              <a:rPr lang="sl-SI" dirty="0"/>
              <a:t>Dodatno preverjanje podatkov v SSKJ.</a:t>
            </a:r>
          </a:p>
          <a:p>
            <a:pPr>
              <a:buClr>
                <a:srgbClr val="E12A26"/>
              </a:buClr>
            </a:pPr>
            <a:r>
              <a:rPr lang="sl-SI" dirty="0"/>
              <a:t>Izrabljivost virov za razvoj novih izdelkov.</a:t>
            </a:r>
          </a:p>
        </p:txBody>
      </p:sp>
      <p:cxnSp>
        <p:nvCxnSpPr>
          <p:cNvPr id="13" name="Raven povezovalnik 12">
            <a:extLst>
              <a:ext uri="{FF2B5EF4-FFF2-40B4-BE49-F238E27FC236}">
                <a16:creationId xmlns:a16="http://schemas.microsoft.com/office/drawing/2014/main" id="{946D0076-A9BA-4279-8C49-5450DFD7FF0B}"/>
              </a:ext>
            </a:extLst>
          </p:cNvPr>
          <p:cNvCxnSpPr>
            <a:cxnSpLocks/>
          </p:cNvCxnSpPr>
          <p:nvPr/>
        </p:nvCxnSpPr>
        <p:spPr>
          <a:xfrm flipV="1">
            <a:off x="1459351" y="2436791"/>
            <a:ext cx="3072510" cy="297144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PoljeZBesedilom 13">
            <a:extLst>
              <a:ext uri="{FF2B5EF4-FFF2-40B4-BE49-F238E27FC236}">
                <a16:creationId xmlns:a16="http://schemas.microsoft.com/office/drawing/2014/main" id="{321D56DC-ED5A-4477-AB51-50B088805E69}"/>
              </a:ext>
            </a:extLst>
          </p:cNvPr>
          <p:cNvSpPr txBox="1"/>
          <p:nvPr/>
        </p:nvSpPr>
        <p:spPr>
          <a:xfrm>
            <a:off x="1315244" y="2891588"/>
            <a:ext cx="1984836" cy="492314"/>
          </a:xfrm>
          <a:prstGeom prst="rect">
            <a:avLst/>
          </a:prstGeom>
          <a:noFill/>
        </p:spPr>
        <p:txBody>
          <a:bodyPr wrap="square" rtlCol="0">
            <a:spAutoFit/>
          </a:bodyPr>
          <a:lstStyle/>
          <a:p>
            <a:r>
              <a:rPr lang="sl-SI" sz="2599" b="1" dirty="0">
                <a:solidFill>
                  <a:schemeClr val="bg1"/>
                </a:solidFill>
              </a:rPr>
              <a:t>Oxford-DZS</a:t>
            </a:r>
          </a:p>
        </p:txBody>
      </p:sp>
      <p:sp>
        <p:nvSpPr>
          <p:cNvPr id="15" name="PoljeZBesedilom 14">
            <a:extLst>
              <a:ext uri="{FF2B5EF4-FFF2-40B4-BE49-F238E27FC236}">
                <a16:creationId xmlns:a16="http://schemas.microsoft.com/office/drawing/2014/main" id="{E0202520-FA29-4BBA-B170-9366282D9A22}"/>
              </a:ext>
            </a:extLst>
          </p:cNvPr>
          <p:cNvSpPr txBox="1"/>
          <p:nvPr/>
        </p:nvSpPr>
        <p:spPr>
          <a:xfrm>
            <a:off x="2851498" y="4388267"/>
            <a:ext cx="1892532" cy="492314"/>
          </a:xfrm>
          <a:prstGeom prst="rect">
            <a:avLst/>
          </a:prstGeom>
          <a:noFill/>
        </p:spPr>
        <p:txBody>
          <a:bodyPr wrap="square" rtlCol="0">
            <a:spAutoFit/>
          </a:bodyPr>
          <a:lstStyle/>
          <a:p>
            <a:r>
              <a:rPr lang="sl-SI" sz="2599" b="1" dirty="0">
                <a:solidFill>
                  <a:schemeClr val="bg1"/>
                </a:solidFill>
              </a:rPr>
              <a:t>Gigafida</a:t>
            </a:r>
          </a:p>
        </p:txBody>
      </p:sp>
      <p:sp>
        <p:nvSpPr>
          <p:cNvPr id="11" name="Elipsa 10">
            <a:extLst>
              <a:ext uri="{FF2B5EF4-FFF2-40B4-BE49-F238E27FC236}">
                <a16:creationId xmlns:a16="http://schemas.microsoft.com/office/drawing/2014/main" id="{3D1B48BE-7186-4C91-8CD2-5377FEBCB8D5}"/>
              </a:ext>
            </a:extLst>
          </p:cNvPr>
          <p:cNvSpPr/>
          <p:nvPr/>
        </p:nvSpPr>
        <p:spPr>
          <a:xfrm>
            <a:off x="1044359" y="1764447"/>
            <a:ext cx="4345185" cy="4202257"/>
          </a:xfrm>
          <a:prstGeom prst="ellipse">
            <a:avLst/>
          </a:prstGeom>
          <a:pattFill prst="wdDnDiag">
            <a:fgClr>
              <a:schemeClr val="tx1"/>
            </a:fgClr>
            <a:bgClr>
              <a:srgbClr val="E12A26"/>
            </a:bgClr>
          </a:pattFill>
          <a:ln>
            <a:solidFill>
              <a:srgbClr val="E12A26"/>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l-SI" sz="3346"/>
          </a:p>
        </p:txBody>
      </p:sp>
      <p:cxnSp>
        <p:nvCxnSpPr>
          <p:cNvPr id="16" name="Raven povezovalnik 15">
            <a:extLst>
              <a:ext uri="{FF2B5EF4-FFF2-40B4-BE49-F238E27FC236}">
                <a16:creationId xmlns:a16="http://schemas.microsoft.com/office/drawing/2014/main" id="{956743C5-5718-4243-AA2D-A406C1EB61BF}"/>
              </a:ext>
            </a:extLst>
          </p:cNvPr>
          <p:cNvCxnSpPr>
            <a:stCxn id="11" idx="3"/>
            <a:endCxn id="11" idx="7"/>
          </p:cNvCxnSpPr>
          <p:nvPr/>
        </p:nvCxnSpPr>
        <p:spPr>
          <a:xfrm flipV="1">
            <a:off x="1680696" y="2379855"/>
            <a:ext cx="3072510" cy="297144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oljeZBesedilom 16">
            <a:extLst>
              <a:ext uri="{FF2B5EF4-FFF2-40B4-BE49-F238E27FC236}">
                <a16:creationId xmlns:a16="http://schemas.microsoft.com/office/drawing/2014/main" id="{C09BA908-76D4-467A-9B34-D5346413F893}"/>
              </a:ext>
            </a:extLst>
          </p:cNvPr>
          <p:cNvSpPr txBox="1"/>
          <p:nvPr/>
        </p:nvSpPr>
        <p:spPr>
          <a:xfrm>
            <a:off x="1536588" y="2834653"/>
            <a:ext cx="2080191" cy="492314"/>
          </a:xfrm>
          <a:prstGeom prst="rect">
            <a:avLst/>
          </a:prstGeom>
          <a:noFill/>
        </p:spPr>
        <p:txBody>
          <a:bodyPr wrap="square" rtlCol="0">
            <a:spAutoFit/>
          </a:bodyPr>
          <a:lstStyle/>
          <a:p>
            <a:r>
              <a:rPr lang="sl-SI" sz="2599" b="1" dirty="0">
                <a:solidFill>
                  <a:schemeClr val="bg1"/>
                </a:solidFill>
              </a:rPr>
              <a:t>Oxford-DZS</a:t>
            </a:r>
          </a:p>
        </p:txBody>
      </p:sp>
      <p:sp>
        <p:nvSpPr>
          <p:cNvPr id="18" name="PoljeZBesedilom 17">
            <a:extLst>
              <a:ext uri="{FF2B5EF4-FFF2-40B4-BE49-F238E27FC236}">
                <a16:creationId xmlns:a16="http://schemas.microsoft.com/office/drawing/2014/main" id="{32F8B839-D3D7-4BD2-9020-C08EB17B1E65}"/>
              </a:ext>
            </a:extLst>
          </p:cNvPr>
          <p:cNvSpPr txBox="1"/>
          <p:nvPr/>
        </p:nvSpPr>
        <p:spPr>
          <a:xfrm>
            <a:off x="3072843" y="4331331"/>
            <a:ext cx="1892532" cy="492314"/>
          </a:xfrm>
          <a:prstGeom prst="rect">
            <a:avLst/>
          </a:prstGeom>
          <a:noFill/>
        </p:spPr>
        <p:txBody>
          <a:bodyPr wrap="square" rtlCol="0">
            <a:spAutoFit/>
          </a:bodyPr>
          <a:lstStyle/>
          <a:p>
            <a:r>
              <a:rPr lang="sl-SI" sz="2599" b="1" dirty="0">
                <a:solidFill>
                  <a:schemeClr val="bg1"/>
                </a:solidFill>
              </a:rPr>
              <a:t>Gigafida</a:t>
            </a:r>
          </a:p>
        </p:txBody>
      </p:sp>
      <p:sp>
        <p:nvSpPr>
          <p:cNvPr id="19" name="PoljeZBesedilom 18">
            <a:extLst>
              <a:ext uri="{FF2B5EF4-FFF2-40B4-BE49-F238E27FC236}">
                <a16:creationId xmlns:a16="http://schemas.microsoft.com/office/drawing/2014/main" id="{A3DF6608-3745-4D84-A2E3-B8BC3AEAA46E}"/>
              </a:ext>
            </a:extLst>
          </p:cNvPr>
          <p:cNvSpPr txBox="1"/>
          <p:nvPr/>
        </p:nvSpPr>
        <p:spPr>
          <a:xfrm>
            <a:off x="340606" y="2137048"/>
            <a:ext cx="1892532" cy="492314"/>
          </a:xfrm>
          <a:prstGeom prst="rect">
            <a:avLst/>
          </a:prstGeom>
          <a:noFill/>
        </p:spPr>
        <p:txBody>
          <a:bodyPr wrap="square" rtlCol="0">
            <a:spAutoFit/>
          </a:bodyPr>
          <a:lstStyle/>
          <a:p>
            <a:r>
              <a:rPr lang="sl-SI" sz="2599" b="1" dirty="0">
                <a:solidFill>
                  <a:schemeClr val="tx1">
                    <a:lumMod val="75000"/>
                    <a:lumOff val="25000"/>
                  </a:schemeClr>
                </a:solidFill>
              </a:rPr>
              <a:t>SSKJ</a:t>
            </a:r>
          </a:p>
        </p:txBody>
      </p:sp>
    </p:spTree>
    <p:extLst>
      <p:ext uri="{BB962C8B-B14F-4D97-AF65-F5344CB8AC3E}">
        <p14:creationId xmlns:p14="http://schemas.microsoft.com/office/powerpoint/2010/main" val="996297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9B3A9F-9653-8447-8F2D-3258C61FAAD1}" type="slidenum">
              <a:rPr lang="en-US" smtClean="0"/>
              <a:pPr/>
              <a:t>20</a:t>
            </a:fld>
            <a:r>
              <a:rPr lang="en-US"/>
              <a:t>/x</a:t>
            </a:r>
            <a:endParaRPr lang="en-US" dirty="0"/>
          </a:p>
        </p:txBody>
      </p:sp>
      <p:sp>
        <p:nvSpPr>
          <p:cNvPr id="3" name="Text Placeholder 2"/>
          <p:cNvSpPr>
            <a:spLocks noGrp="1"/>
          </p:cNvSpPr>
          <p:nvPr>
            <p:ph type="body" sz="quarter" idx="14"/>
          </p:nvPr>
        </p:nvSpPr>
        <p:spPr>
          <a:xfrm>
            <a:off x="814389" y="834360"/>
            <a:ext cx="8898954" cy="979069"/>
          </a:xfrm>
        </p:spPr>
        <p:txBody>
          <a:bodyPr/>
          <a:lstStyle/>
          <a:p>
            <a:r>
              <a:rPr lang="sl-SI" dirty="0"/>
              <a:t>Jezikoslovna evalvacija podatkov</a:t>
            </a:r>
            <a:endParaRPr lang="en-US" dirty="0"/>
          </a:p>
        </p:txBody>
      </p:sp>
      <p:sp>
        <p:nvSpPr>
          <p:cNvPr id="5" name="Date Placeholder 4"/>
          <p:cNvSpPr>
            <a:spLocks noGrp="1"/>
          </p:cNvSpPr>
          <p:nvPr>
            <p:ph type="dt" sz="half" idx="19"/>
          </p:nvPr>
        </p:nvSpPr>
        <p:spPr/>
        <p:txBody>
          <a:bodyPr/>
          <a:lstStyle/>
          <a:p>
            <a:fld id="{7873F4F5-D1C7-6B4A-8D50-9DE864FBF0BF}" type="datetime3">
              <a:t>14/11/19</a:t>
            </a:fld>
            <a:endParaRPr lang="en-US"/>
          </a:p>
        </p:txBody>
      </p:sp>
      <p:cxnSp>
        <p:nvCxnSpPr>
          <p:cNvPr id="13" name="Raven povezovalnik 12">
            <a:extLst>
              <a:ext uri="{FF2B5EF4-FFF2-40B4-BE49-F238E27FC236}">
                <a16:creationId xmlns:a16="http://schemas.microsoft.com/office/drawing/2014/main" id="{946D0076-A9BA-4279-8C49-5450DFD7FF0B}"/>
              </a:ext>
            </a:extLst>
          </p:cNvPr>
          <p:cNvCxnSpPr>
            <a:cxnSpLocks/>
          </p:cNvCxnSpPr>
          <p:nvPr/>
        </p:nvCxnSpPr>
        <p:spPr>
          <a:xfrm flipV="1">
            <a:off x="1459351" y="2436791"/>
            <a:ext cx="3072510" cy="297144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PoljeZBesedilom 13">
            <a:extLst>
              <a:ext uri="{FF2B5EF4-FFF2-40B4-BE49-F238E27FC236}">
                <a16:creationId xmlns:a16="http://schemas.microsoft.com/office/drawing/2014/main" id="{321D56DC-ED5A-4477-AB51-50B088805E69}"/>
              </a:ext>
            </a:extLst>
          </p:cNvPr>
          <p:cNvSpPr txBox="1"/>
          <p:nvPr/>
        </p:nvSpPr>
        <p:spPr>
          <a:xfrm>
            <a:off x="1315244" y="2891588"/>
            <a:ext cx="1984836" cy="492314"/>
          </a:xfrm>
          <a:prstGeom prst="rect">
            <a:avLst/>
          </a:prstGeom>
          <a:noFill/>
        </p:spPr>
        <p:txBody>
          <a:bodyPr wrap="square" rtlCol="0">
            <a:spAutoFit/>
          </a:bodyPr>
          <a:lstStyle/>
          <a:p>
            <a:r>
              <a:rPr lang="sl-SI" sz="2599" b="1" dirty="0">
                <a:solidFill>
                  <a:schemeClr val="bg1"/>
                </a:solidFill>
              </a:rPr>
              <a:t>Oxford-DZS</a:t>
            </a:r>
          </a:p>
        </p:txBody>
      </p:sp>
      <p:sp>
        <p:nvSpPr>
          <p:cNvPr id="15" name="PoljeZBesedilom 14">
            <a:extLst>
              <a:ext uri="{FF2B5EF4-FFF2-40B4-BE49-F238E27FC236}">
                <a16:creationId xmlns:a16="http://schemas.microsoft.com/office/drawing/2014/main" id="{E0202520-FA29-4BBA-B170-9366282D9A22}"/>
              </a:ext>
            </a:extLst>
          </p:cNvPr>
          <p:cNvSpPr txBox="1"/>
          <p:nvPr/>
        </p:nvSpPr>
        <p:spPr>
          <a:xfrm>
            <a:off x="2851498" y="4388267"/>
            <a:ext cx="1892532" cy="492314"/>
          </a:xfrm>
          <a:prstGeom prst="rect">
            <a:avLst/>
          </a:prstGeom>
          <a:noFill/>
        </p:spPr>
        <p:txBody>
          <a:bodyPr wrap="square" rtlCol="0">
            <a:spAutoFit/>
          </a:bodyPr>
          <a:lstStyle/>
          <a:p>
            <a:r>
              <a:rPr lang="sl-SI" sz="2599" b="1" dirty="0">
                <a:solidFill>
                  <a:schemeClr val="bg1"/>
                </a:solidFill>
              </a:rPr>
              <a:t>Gigafida</a:t>
            </a:r>
          </a:p>
        </p:txBody>
      </p:sp>
      <p:cxnSp>
        <p:nvCxnSpPr>
          <p:cNvPr id="16" name="Raven povezovalnik 15">
            <a:extLst>
              <a:ext uri="{FF2B5EF4-FFF2-40B4-BE49-F238E27FC236}">
                <a16:creationId xmlns:a16="http://schemas.microsoft.com/office/drawing/2014/main" id="{956743C5-5718-4243-AA2D-A406C1EB61BF}"/>
              </a:ext>
            </a:extLst>
          </p:cNvPr>
          <p:cNvCxnSpPr>
            <a:cxnSpLocks/>
          </p:cNvCxnSpPr>
          <p:nvPr/>
        </p:nvCxnSpPr>
        <p:spPr>
          <a:xfrm flipV="1">
            <a:off x="1680696" y="2379855"/>
            <a:ext cx="3072510" cy="297144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oljeZBesedilom 16">
            <a:extLst>
              <a:ext uri="{FF2B5EF4-FFF2-40B4-BE49-F238E27FC236}">
                <a16:creationId xmlns:a16="http://schemas.microsoft.com/office/drawing/2014/main" id="{C09BA908-76D4-467A-9B34-D5346413F893}"/>
              </a:ext>
            </a:extLst>
          </p:cNvPr>
          <p:cNvSpPr txBox="1"/>
          <p:nvPr/>
        </p:nvSpPr>
        <p:spPr>
          <a:xfrm>
            <a:off x="1536588" y="2834653"/>
            <a:ext cx="2080191" cy="492314"/>
          </a:xfrm>
          <a:prstGeom prst="rect">
            <a:avLst/>
          </a:prstGeom>
          <a:noFill/>
        </p:spPr>
        <p:txBody>
          <a:bodyPr wrap="square" rtlCol="0">
            <a:spAutoFit/>
          </a:bodyPr>
          <a:lstStyle/>
          <a:p>
            <a:r>
              <a:rPr lang="sl-SI" sz="2599" b="1" dirty="0">
                <a:solidFill>
                  <a:schemeClr val="bg1"/>
                </a:solidFill>
              </a:rPr>
              <a:t>Oxford-DZS</a:t>
            </a:r>
          </a:p>
        </p:txBody>
      </p:sp>
      <p:sp>
        <p:nvSpPr>
          <p:cNvPr id="18" name="PoljeZBesedilom 17">
            <a:extLst>
              <a:ext uri="{FF2B5EF4-FFF2-40B4-BE49-F238E27FC236}">
                <a16:creationId xmlns:a16="http://schemas.microsoft.com/office/drawing/2014/main" id="{32F8B839-D3D7-4BD2-9020-C08EB17B1E65}"/>
              </a:ext>
            </a:extLst>
          </p:cNvPr>
          <p:cNvSpPr txBox="1"/>
          <p:nvPr/>
        </p:nvSpPr>
        <p:spPr>
          <a:xfrm>
            <a:off x="3072843" y="4331331"/>
            <a:ext cx="1892532" cy="492314"/>
          </a:xfrm>
          <a:prstGeom prst="rect">
            <a:avLst/>
          </a:prstGeom>
          <a:noFill/>
        </p:spPr>
        <p:txBody>
          <a:bodyPr wrap="square" rtlCol="0">
            <a:spAutoFit/>
          </a:bodyPr>
          <a:lstStyle/>
          <a:p>
            <a:r>
              <a:rPr lang="sl-SI" sz="2599" b="1" dirty="0">
                <a:solidFill>
                  <a:schemeClr val="bg1"/>
                </a:solidFill>
              </a:rPr>
              <a:t>Gigafida</a:t>
            </a:r>
          </a:p>
        </p:txBody>
      </p:sp>
      <p:pic>
        <p:nvPicPr>
          <p:cNvPr id="20" name="Slika 19">
            <a:extLst>
              <a:ext uri="{FF2B5EF4-FFF2-40B4-BE49-F238E27FC236}">
                <a16:creationId xmlns:a16="http://schemas.microsoft.com/office/drawing/2014/main" id="{0562A386-0C26-4E15-93E2-ED23DDB56B44}"/>
              </a:ext>
            </a:extLst>
          </p:cNvPr>
          <p:cNvPicPr>
            <a:picLocks noChangeAspect="1"/>
          </p:cNvPicPr>
          <p:nvPr/>
        </p:nvPicPr>
        <p:blipFill>
          <a:blip r:embed="rId2"/>
          <a:stretch>
            <a:fillRect/>
          </a:stretch>
        </p:blipFill>
        <p:spPr>
          <a:xfrm>
            <a:off x="716372" y="1666270"/>
            <a:ext cx="4712942" cy="4418383"/>
          </a:xfrm>
          <a:prstGeom prst="rect">
            <a:avLst/>
          </a:prstGeom>
        </p:spPr>
      </p:pic>
      <p:pic>
        <p:nvPicPr>
          <p:cNvPr id="21" name="Slika 20">
            <a:extLst>
              <a:ext uri="{FF2B5EF4-FFF2-40B4-BE49-F238E27FC236}">
                <a16:creationId xmlns:a16="http://schemas.microsoft.com/office/drawing/2014/main" id="{790F95B6-B6AC-420F-A5A8-A5DFB1967662}"/>
              </a:ext>
            </a:extLst>
          </p:cNvPr>
          <p:cNvPicPr>
            <a:picLocks noChangeAspect="1"/>
          </p:cNvPicPr>
          <p:nvPr/>
        </p:nvPicPr>
        <p:blipFill>
          <a:blip r:embed="rId3"/>
          <a:stretch>
            <a:fillRect/>
          </a:stretch>
        </p:blipFill>
        <p:spPr>
          <a:xfrm>
            <a:off x="5720212" y="1905426"/>
            <a:ext cx="5041799" cy="4013187"/>
          </a:xfrm>
          <a:prstGeom prst="rect">
            <a:avLst/>
          </a:prstGeom>
        </p:spPr>
      </p:pic>
    </p:spTree>
    <p:extLst>
      <p:ext uri="{BB962C8B-B14F-4D97-AF65-F5344CB8AC3E}">
        <p14:creationId xmlns:p14="http://schemas.microsoft.com/office/powerpoint/2010/main" val="32592602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9B3A9F-9653-8447-8F2D-3258C61FAAD1}" type="slidenum">
              <a:rPr lang="en-US" smtClean="0"/>
              <a:pPr/>
              <a:t>21</a:t>
            </a:fld>
            <a:r>
              <a:rPr lang="en-US"/>
              <a:t>/x</a:t>
            </a:r>
            <a:endParaRPr lang="en-US" dirty="0"/>
          </a:p>
        </p:txBody>
      </p:sp>
      <p:sp>
        <p:nvSpPr>
          <p:cNvPr id="3" name="Text Placeholder 2"/>
          <p:cNvSpPr>
            <a:spLocks noGrp="1"/>
          </p:cNvSpPr>
          <p:nvPr>
            <p:ph type="body" sz="quarter" idx="14"/>
          </p:nvPr>
        </p:nvSpPr>
        <p:spPr>
          <a:xfrm>
            <a:off x="814389" y="834360"/>
            <a:ext cx="8898954" cy="979069"/>
          </a:xfrm>
        </p:spPr>
        <p:txBody>
          <a:bodyPr/>
          <a:lstStyle/>
          <a:p>
            <a:r>
              <a:rPr lang="sl-SI" dirty="0"/>
              <a:t>Uporabniški doprinos</a:t>
            </a:r>
            <a:endParaRPr lang="en-US" dirty="0"/>
          </a:p>
        </p:txBody>
      </p:sp>
      <p:sp>
        <p:nvSpPr>
          <p:cNvPr id="5" name="Date Placeholder 4"/>
          <p:cNvSpPr>
            <a:spLocks noGrp="1"/>
          </p:cNvSpPr>
          <p:nvPr>
            <p:ph type="dt" sz="half" idx="19"/>
          </p:nvPr>
        </p:nvSpPr>
        <p:spPr/>
        <p:txBody>
          <a:bodyPr/>
          <a:lstStyle/>
          <a:p>
            <a:fld id="{7873F4F5-D1C7-6B4A-8D50-9DE864FBF0BF}" type="datetime3">
              <a:t>14/11/19</a:t>
            </a:fld>
            <a:endParaRPr lang="en-US"/>
          </a:p>
        </p:txBody>
      </p:sp>
      <p:cxnSp>
        <p:nvCxnSpPr>
          <p:cNvPr id="13" name="Raven povezovalnik 12">
            <a:extLst>
              <a:ext uri="{FF2B5EF4-FFF2-40B4-BE49-F238E27FC236}">
                <a16:creationId xmlns:a16="http://schemas.microsoft.com/office/drawing/2014/main" id="{946D0076-A9BA-4279-8C49-5450DFD7FF0B}"/>
              </a:ext>
            </a:extLst>
          </p:cNvPr>
          <p:cNvCxnSpPr>
            <a:cxnSpLocks/>
          </p:cNvCxnSpPr>
          <p:nvPr/>
        </p:nvCxnSpPr>
        <p:spPr>
          <a:xfrm flipV="1">
            <a:off x="1459351" y="2436791"/>
            <a:ext cx="3072510" cy="297144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PoljeZBesedilom 13">
            <a:extLst>
              <a:ext uri="{FF2B5EF4-FFF2-40B4-BE49-F238E27FC236}">
                <a16:creationId xmlns:a16="http://schemas.microsoft.com/office/drawing/2014/main" id="{321D56DC-ED5A-4477-AB51-50B088805E69}"/>
              </a:ext>
            </a:extLst>
          </p:cNvPr>
          <p:cNvSpPr txBox="1"/>
          <p:nvPr/>
        </p:nvSpPr>
        <p:spPr>
          <a:xfrm>
            <a:off x="1315244" y="2891588"/>
            <a:ext cx="1984836" cy="492314"/>
          </a:xfrm>
          <a:prstGeom prst="rect">
            <a:avLst/>
          </a:prstGeom>
          <a:noFill/>
        </p:spPr>
        <p:txBody>
          <a:bodyPr wrap="square" rtlCol="0">
            <a:spAutoFit/>
          </a:bodyPr>
          <a:lstStyle/>
          <a:p>
            <a:r>
              <a:rPr lang="sl-SI" sz="2599" b="1" dirty="0">
                <a:solidFill>
                  <a:schemeClr val="bg1"/>
                </a:solidFill>
              </a:rPr>
              <a:t>Oxford-DZS</a:t>
            </a:r>
          </a:p>
        </p:txBody>
      </p:sp>
      <p:sp>
        <p:nvSpPr>
          <p:cNvPr id="15" name="PoljeZBesedilom 14">
            <a:extLst>
              <a:ext uri="{FF2B5EF4-FFF2-40B4-BE49-F238E27FC236}">
                <a16:creationId xmlns:a16="http://schemas.microsoft.com/office/drawing/2014/main" id="{E0202520-FA29-4BBA-B170-9366282D9A22}"/>
              </a:ext>
            </a:extLst>
          </p:cNvPr>
          <p:cNvSpPr txBox="1"/>
          <p:nvPr/>
        </p:nvSpPr>
        <p:spPr>
          <a:xfrm>
            <a:off x="2851498" y="4388267"/>
            <a:ext cx="1892532" cy="492314"/>
          </a:xfrm>
          <a:prstGeom prst="rect">
            <a:avLst/>
          </a:prstGeom>
          <a:noFill/>
        </p:spPr>
        <p:txBody>
          <a:bodyPr wrap="square" rtlCol="0">
            <a:spAutoFit/>
          </a:bodyPr>
          <a:lstStyle/>
          <a:p>
            <a:r>
              <a:rPr lang="sl-SI" sz="2599" b="1" dirty="0">
                <a:solidFill>
                  <a:schemeClr val="bg1"/>
                </a:solidFill>
              </a:rPr>
              <a:t>Gigafida</a:t>
            </a:r>
          </a:p>
        </p:txBody>
      </p:sp>
      <p:cxnSp>
        <p:nvCxnSpPr>
          <p:cNvPr id="16" name="Raven povezovalnik 15">
            <a:extLst>
              <a:ext uri="{FF2B5EF4-FFF2-40B4-BE49-F238E27FC236}">
                <a16:creationId xmlns:a16="http://schemas.microsoft.com/office/drawing/2014/main" id="{956743C5-5718-4243-AA2D-A406C1EB61BF}"/>
              </a:ext>
            </a:extLst>
          </p:cNvPr>
          <p:cNvCxnSpPr>
            <a:cxnSpLocks/>
          </p:cNvCxnSpPr>
          <p:nvPr/>
        </p:nvCxnSpPr>
        <p:spPr>
          <a:xfrm flipV="1">
            <a:off x="1680696" y="2379855"/>
            <a:ext cx="3072510" cy="297144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oljeZBesedilom 16">
            <a:extLst>
              <a:ext uri="{FF2B5EF4-FFF2-40B4-BE49-F238E27FC236}">
                <a16:creationId xmlns:a16="http://schemas.microsoft.com/office/drawing/2014/main" id="{C09BA908-76D4-467A-9B34-D5346413F893}"/>
              </a:ext>
            </a:extLst>
          </p:cNvPr>
          <p:cNvSpPr txBox="1"/>
          <p:nvPr/>
        </p:nvSpPr>
        <p:spPr>
          <a:xfrm>
            <a:off x="1536588" y="2834653"/>
            <a:ext cx="2080191" cy="492314"/>
          </a:xfrm>
          <a:prstGeom prst="rect">
            <a:avLst/>
          </a:prstGeom>
          <a:noFill/>
        </p:spPr>
        <p:txBody>
          <a:bodyPr wrap="square" rtlCol="0">
            <a:spAutoFit/>
          </a:bodyPr>
          <a:lstStyle/>
          <a:p>
            <a:r>
              <a:rPr lang="sl-SI" sz="2599" b="1" dirty="0">
                <a:solidFill>
                  <a:schemeClr val="bg1"/>
                </a:solidFill>
              </a:rPr>
              <a:t>Oxford-DZS</a:t>
            </a:r>
          </a:p>
        </p:txBody>
      </p:sp>
      <p:sp>
        <p:nvSpPr>
          <p:cNvPr id="18" name="PoljeZBesedilom 17">
            <a:extLst>
              <a:ext uri="{FF2B5EF4-FFF2-40B4-BE49-F238E27FC236}">
                <a16:creationId xmlns:a16="http://schemas.microsoft.com/office/drawing/2014/main" id="{32F8B839-D3D7-4BD2-9020-C08EB17B1E65}"/>
              </a:ext>
            </a:extLst>
          </p:cNvPr>
          <p:cNvSpPr txBox="1"/>
          <p:nvPr/>
        </p:nvSpPr>
        <p:spPr>
          <a:xfrm>
            <a:off x="3072843" y="4331331"/>
            <a:ext cx="1892532" cy="492314"/>
          </a:xfrm>
          <a:prstGeom prst="rect">
            <a:avLst/>
          </a:prstGeom>
          <a:noFill/>
        </p:spPr>
        <p:txBody>
          <a:bodyPr wrap="square" rtlCol="0">
            <a:spAutoFit/>
          </a:bodyPr>
          <a:lstStyle/>
          <a:p>
            <a:r>
              <a:rPr lang="sl-SI" sz="2599" b="1" dirty="0">
                <a:solidFill>
                  <a:schemeClr val="bg1"/>
                </a:solidFill>
              </a:rPr>
              <a:t>Gigafida</a:t>
            </a:r>
          </a:p>
        </p:txBody>
      </p:sp>
      <p:sp useBgFill="1">
        <p:nvSpPr>
          <p:cNvPr id="26" name="Elipsa 25">
            <a:extLst>
              <a:ext uri="{FF2B5EF4-FFF2-40B4-BE49-F238E27FC236}">
                <a16:creationId xmlns:a16="http://schemas.microsoft.com/office/drawing/2014/main" id="{570B8AD4-0EDC-4BF0-8F5D-AF5674D0F486}"/>
              </a:ext>
            </a:extLst>
          </p:cNvPr>
          <p:cNvSpPr/>
          <p:nvPr/>
        </p:nvSpPr>
        <p:spPr>
          <a:xfrm>
            <a:off x="991272" y="1514725"/>
            <a:ext cx="5072943" cy="4777340"/>
          </a:xfrm>
          <a:prstGeom prst="ellipse">
            <a:avLst/>
          </a:prstGeom>
          <a:ln>
            <a:solidFill>
              <a:srgbClr val="E12A26"/>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l-SI" sz="3346"/>
          </a:p>
        </p:txBody>
      </p:sp>
      <p:sp>
        <p:nvSpPr>
          <p:cNvPr id="27" name="Označba mesta vsebine 2">
            <a:extLst>
              <a:ext uri="{FF2B5EF4-FFF2-40B4-BE49-F238E27FC236}">
                <a16:creationId xmlns:a16="http://schemas.microsoft.com/office/drawing/2014/main" id="{1C494262-2D6B-419B-8F83-4B7F13EB251F}"/>
              </a:ext>
            </a:extLst>
          </p:cNvPr>
          <p:cNvSpPr txBox="1">
            <a:spLocks/>
          </p:cNvSpPr>
          <p:nvPr/>
        </p:nvSpPr>
        <p:spPr>
          <a:xfrm>
            <a:off x="6066988" y="2065344"/>
            <a:ext cx="4631536" cy="3568764"/>
          </a:xfr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E12A26"/>
              </a:buClr>
              <a:buFont typeface="Arial" panose="020B0604020202020204" pitchFamily="34" charset="0"/>
              <a:buNone/>
            </a:pPr>
            <a:endParaRPr lang="sl-SI"/>
          </a:p>
          <a:p>
            <a:pPr marL="0" indent="0" algn="r">
              <a:buClr>
                <a:srgbClr val="E12A26"/>
              </a:buClr>
              <a:buFont typeface="Arial" panose="020B0604020202020204" pitchFamily="34" charset="0"/>
              <a:buNone/>
            </a:pPr>
            <a:r>
              <a:rPr lang="sl-SI"/>
              <a:t>ocenjevanje obstoječih predlogov</a:t>
            </a:r>
          </a:p>
          <a:p>
            <a:pPr marL="0" indent="0" algn="r">
              <a:buClr>
                <a:srgbClr val="E12A26"/>
              </a:buClr>
              <a:buFont typeface="Arial" panose="020B0604020202020204" pitchFamily="34" charset="0"/>
              <a:buNone/>
            </a:pPr>
            <a:endParaRPr lang="sl-SI"/>
          </a:p>
          <a:p>
            <a:pPr marL="0" indent="0" algn="r">
              <a:buClr>
                <a:srgbClr val="E12A26"/>
              </a:buClr>
              <a:buFont typeface="Arial" panose="020B0604020202020204" pitchFamily="34" charset="0"/>
              <a:buNone/>
            </a:pPr>
            <a:endParaRPr lang="sl-SI"/>
          </a:p>
          <a:p>
            <a:pPr marL="0" indent="0" algn="r">
              <a:buClr>
                <a:srgbClr val="E12A26"/>
              </a:buClr>
              <a:buFont typeface="Arial" panose="020B0604020202020204" pitchFamily="34" charset="0"/>
              <a:buNone/>
            </a:pPr>
            <a:endParaRPr lang="sl-SI"/>
          </a:p>
          <a:p>
            <a:pPr marL="0" indent="0" algn="r">
              <a:buClr>
                <a:srgbClr val="E12A26"/>
              </a:buClr>
              <a:buFont typeface="Arial" panose="020B0604020202020204" pitchFamily="34" charset="0"/>
              <a:buNone/>
            </a:pPr>
            <a:r>
              <a:rPr lang="sl-SI"/>
              <a:t>dodajanje novih predlogov</a:t>
            </a:r>
            <a:endParaRPr lang="sl-SI" dirty="0"/>
          </a:p>
        </p:txBody>
      </p:sp>
      <p:sp>
        <p:nvSpPr>
          <p:cNvPr id="28" name="Elipsa 27">
            <a:extLst>
              <a:ext uri="{FF2B5EF4-FFF2-40B4-BE49-F238E27FC236}">
                <a16:creationId xmlns:a16="http://schemas.microsoft.com/office/drawing/2014/main" id="{F033B5E9-736E-40EF-874D-5AB591D27B3B}"/>
              </a:ext>
            </a:extLst>
          </p:cNvPr>
          <p:cNvSpPr/>
          <p:nvPr/>
        </p:nvSpPr>
        <p:spPr>
          <a:xfrm>
            <a:off x="1346283" y="1806015"/>
            <a:ext cx="4345185" cy="4202257"/>
          </a:xfrm>
          <a:prstGeom prst="ellipse">
            <a:avLst/>
          </a:prstGeom>
          <a:solidFill>
            <a:srgbClr val="E12A26"/>
          </a:solidFill>
          <a:ln w="317500" cmpd="tri">
            <a:gradFill>
              <a:gsLst>
                <a:gs pos="0">
                  <a:srgbClr val="92D050"/>
                </a:gs>
                <a:gs pos="38000">
                  <a:schemeClr val="tx1">
                    <a:lumMod val="50000"/>
                    <a:lumOff val="50000"/>
                  </a:schemeClr>
                </a:gs>
                <a:gs pos="65000">
                  <a:schemeClr val="tx1">
                    <a:lumMod val="50000"/>
                    <a:lumOff val="50000"/>
                  </a:schemeClr>
                </a:gs>
                <a:gs pos="100000">
                  <a:srgbClr val="92D050"/>
                </a:gs>
              </a:gsLst>
              <a:lin ang="5400000" scaled="1"/>
            </a:gra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l-SI" sz="3346"/>
          </a:p>
        </p:txBody>
      </p:sp>
      <p:cxnSp>
        <p:nvCxnSpPr>
          <p:cNvPr id="29" name="Raven povezovalnik 28">
            <a:extLst>
              <a:ext uri="{FF2B5EF4-FFF2-40B4-BE49-F238E27FC236}">
                <a16:creationId xmlns:a16="http://schemas.microsoft.com/office/drawing/2014/main" id="{7F5E1222-B93F-47BC-B19A-98F4F26D0E0F}"/>
              </a:ext>
            </a:extLst>
          </p:cNvPr>
          <p:cNvCxnSpPr/>
          <p:nvPr/>
        </p:nvCxnSpPr>
        <p:spPr>
          <a:xfrm flipV="1">
            <a:off x="1982620" y="2421423"/>
            <a:ext cx="3072510" cy="297144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Desna puščica s črticami 15">
            <a:extLst>
              <a:ext uri="{FF2B5EF4-FFF2-40B4-BE49-F238E27FC236}">
                <a16:creationId xmlns:a16="http://schemas.microsoft.com/office/drawing/2014/main" id="{D55B72D9-E35B-4FFC-9F9A-5B5C95CBED00}"/>
              </a:ext>
            </a:extLst>
          </p:cNvPr>
          <p:cNvSpPr/>
          <p:nvPr/>
        </p:nvSpPr>
        <p:spPr>
          <a:xfrm rot="10800000">
            <a:off x="5710539" y="4840309"/>
            <a:ext cx="4905275" cy="115369"/>
          </a:xfrm>
          <a:prstGeom prst="stripedRightArrow">
            <a:avLst/>
          </a:prstGeom>
          <a:solidFill>
            <a:schemeClr val="tx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sz="3346"/>
          </a:p>
        </p:txBody>
      </p:sp>
      <p:sp>
        <p:nvSpPr>
          <p:cNvPr id="31" name="Desna puščica s črticami 16">
            <a:extLst>
              <a:ext uri="{FF2B5EF4-FFF2-40B4-BE49-F238E27FC236}">
                <a16:creationId xmlns:a16="http://schemas.microsoft.com/office/drawing/2014/main" id="{CB4685D4-CC6B-4CD6-BD7F-05120177A64F}"/>
              </a:ext>
            </a:extLst>
          </p:cNvPr>
          <p:cNvSpPr/>
          <p:nvPr/>
        </p:nvSpPr>
        <p:spPr>
          <a:xfrm rot="10800000">
            <a:off x="5516713" y="2981509"/>
            <a:ext cx="5099102" cy="125666"/>
          </a:xfrm>
          <a:prstGeom prst="stripedRightArrow">
            <a:avLst/>
          </a:prstGeom>
          <a:solidFill>
            <a:schemeClr val="tx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sz="3346"/>
          </a:p>
        </p:txBody>
      </p:sp>
    </p:spTree>
    <p:extLst>
      <p:ext uri="{BB962C8B-B14F-4D97-AF65-F5344CB8AC3E}">
        <p14:creationId xmlns:p14="http://schemas.microsoft.com/office/powerpoint/2010/main" val="38906860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1703388" y="4805442"/>
            <a:ext cx="7180766" cy="1107996"/>
          </a:xfrm>
        </p:spPr>
        <p:txBody>
          <a:bodyPr/>
          <a:lstStyle/>
          <a:p>
            <a:r>
              <a:rPr lang="sl-SI" dirty="0"/>
              <a:t>Vmesnik Slovarja sopomenk sodobne slovenščine</a:t>
            </a:r>
            <a:endParaRPr lang="en-US" dirty="0"/>
          </a:p>
        </p:txBody>
      </p:sp>
    </p:spTree>
    <p:extLst>
      <p:ext uri="{BB962C8B-B14F-4D97-AF65-F5344CB8AC3E}">
        <p14:creationId xmlns:p14="http://schemas.microsoft.com/office/powerpoint/2010/main" val="37483590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9B3A9F-9653-8447-8F2D-3258C61FAAD1}" type="slidenum">
              <a:rPr lang="en-US" smtClean="0"/>
              <a:pPr/>
              <a:t>23</a:t>
            </a:fld>
            <a:r>
              <a:rPr lang="en-US"/>
              <a:t>/x</a:t>
            </a:r>
            <a:endParaRPr lang="en-US" dirty="0"/>
          </a:p>
        </p:txBody>
      </p:sp>
      <p:sp>
        <p:nvSpPr>
          <p:cNvPr id="5" name="Date Placeholder 4"/>
          <p:cNvSpPr>
            <a:spLocks noGrp="1"/>
          </p:cNvSpPr>
          <p:nvPr>
            <p:ph type="dt" sz="half" idx="19"/>
          </p:nvPr>
        </p:nvSpPr>
        <p:spPr/>
        <p:txBody>
          <a:bodyPr/>
          <a:lstStyle/>
          <a:p>
            <a:fld id="{7873F4F5-D1C7-6B4A-8D50-9DE864FBF0BF}" type="datetime3">
              <a:t>14/11/19</a:t>
            </a:fld>
            <a:endParaRPr lang="en-US"/>
          </a:p>
        </p:txBody>
      </p:sp>
      <p:cxnSp>
        <p:nvCxnSpPr>
          <p:cNvPr id="13" name="Raven povezovalnik 12">
            <a:extLst>
              <a:ext uri="{FF2B5EF4-FFF2-40B4-BE49-F238E27FC236}">
                <a16:creationId xmlns:a16="http://schemas.microsoft.com/office/drawing/2014/main" id="{946D0076-A9BA-4279-8C49-5450DFD7FF0B}"/>
              </a:ext>
            </a:extLst>
          </p:cNvPr>
          <p:cNvCxnSpPr>
            <a:cxnSpLocks/>
          </p:cNvCxnSpPr>
          <p:nvPr/>
        </p:nvCxnSpPr>
        <p:spPr>
          <a:xfrm flipV="1">
            <a:off x="1459351" y="2436791"/>
            <a:ext cx="3072510" cy="297144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PoljeZBesedilom 13">
            <a:extLst>
              <a:ext uri="{FF2B5EF4-FFF2-40B4-BE49-F238E27FC236}">
                <a16:creationId xmlns:a16="http://schemas.microsoft.com/office/drawing/2014/main" id="{321D56DC-ED5A-4477-AB51-50B088805E69}"/>
              </a:ext>
            </a:extLst>
          </p:cNvPr>
          <p:cNvSpPr txBox="1"/>
          <p:nvPr/>
        </p:nvSpPr>
        <p:spPr>
          <a:xfrm>
            <a:off x="1315244" y="2891588"/>
            <a:ext cx="1984836" cy="492314"/>
          </a:xfrm>
          <a:prstGeom prst="rect">
            <a:avLst/>
          </a:prstGeom>
          <a:noFill/>
        </p:spPr>
        <p:txBody>
          <a:bodyPr wrap="square" rtlCol="0">
            <a:spAutoFit/>
          </a:bodyPr>
          <a:lstStyle/>
          <a:p>
            <a:r>
              <a:rPr lang="sl-SI" sz="2599" b="1" dirty="0">
                <a:solidFill>
                  <a:schemeClr val="bg1"/>
                </a:solidFill>
              </a:rPr>
              <a:t>Oxford-DZS</a:t>
            </a:r>
          </a:p>
        </p:txBody>
      </p:sp>
      <p:sp>
        <p:nvSpPr>
          <p:cNvPr id="15" name="PoljeZBesedilom 14">
            <a:extLst>
              <a:ext uri="{FF2B5EF4-FFF2-40B4-BE49-F238E27FC236}">
                <a16:creationId xmlns:a16="http://schemas.microsoft.com/office/drawing/2014/main" id="{E0202520-FA29-4BBA-B170-9366282D9A22}"/>
              </a:ext>
            </a:extLst>
          </p:cNvPr>
          <p:cNvSpPr txBox="1"/>
          <p:nvPr/>
        </p:nvSpPr>
        <p:spPr>
          <a:xfrm>
            <a:off x="2851498" y="4388267"/>
            <a:ext cx="1892532" cy="492314"/>
          </a:xfrm>
          <a:prstGeom prst="rect">
            <a:avLst/>
          </a:prstGeom>
          <a:noFill/>
        </p:spPr>
        <p:txBody>
          <a:bodyPr wrap="square" rtlCol="0">
            <a:spAutoFit/>
          </a:bodyPr>
          <a:lstStyle/>
          <a:p>
            <a:r>
              <a:rPr lang="sl-SI" sz="2599" b="1" dirty="0">
                <a:solidFill>
                  <a:schemeClr val="bg1"/>
                </a:solidFill>
              </a:rPr>
              <a:t>Gigafida</a:t>
            </a:r>
          </a:p>
        </p:txBody>
      </p:sp>
      <p:cxnSp>
        <p:nvCxnSpPr>
          <p:cNvPr id="16" name="Raven povezovalnik 15">
            <a:extLst>
              <a:ext uri="{FF2B5EF4-FFF2-40B4-BE49-F238E27FC236}">
                <a16:creationId xmlns:a16="http://schemas.microsoft.com/office/drawing/2014/main" id="{956743C5-5718-4243-AA2D-A406C1EB61BF}"/>
              </a:ext>
            </a:extLst>
          </p:cNvPr>
          <p:cNvCxnSpPr>
            <a:cxnSpLocks/>
          </p:cNvCxnSpPr>
          <p:nvPr/>
        </p:nvCxnSpPr>
        <p:spPr>
          <a:xfrm flipV="1">
            <a:off x="1680696" y="2379855"/>
            <a:ext cx="3072510" cy="297144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oljeZBesedilom 16">
            <a:extLst>
              <a:ext uri="{FF2B5EF4-FFF2-40B4-BE49-F238E27FC236}">
                <a16:creationId xmlns:a16="http://schemas.microsoft.com/office/drawing/2014/main" id="{C09BA908-76D4-467A-9B34-D5346413F893}"/>
              </a:ext>
            </a:extLst>
          </p:cNvPr>
          <p:cNvSpPr txBox="1"/>
          <p:nvPr/>
        </p:nvSpPr>
        <p:spPr>
          <a:xfrm>
            <a:off x="1536588" y="2834653"/>
            <a:ext cx="2080191" cy="492314"/>
          </a:xfrm>
          <a:prstGeom prst="rect">
            <a:avLst/>
          </a:prstGeom>
          <a:noFill/>
        </p:spPr>
        <p:txBody>
          <a:bodyPr wrap="square" rtlCol="0">
            <a:spAutoFit/>
          </a:bodyPr>
          <a:lstStyle/>
          <a:p>
            <a:r>
              <a:rPr lang="sl-SI" sz="2599" b="1" dirty="0">
                <a:solidFill>
                  <a:schemeClr val="bg1"/>
                </a:solidFill>
              </a:rPr>
              <a:t>Oxford-DZS</a:t>
            </a:r>
          </a:p>
        </p:txBody>
      </p:sp>
      <p:sp>
        <p:nvSpPr>
          <p:cNvPr id="18" name="PoljeZBesedilom 17">
            <a:extLst>
              <a:ext uri="{FF2B5EF4-FFF2-40B4-BE49-F238E27FC236}">
                <a16:creationId xmlns:a16="http://schemas.microsoft.com/office/drawing/2014/main" id="{32F8B839-D3D7-4BD2-9020-C08EB17B1E65}"/>
              </a:ext>
            </a:extLst>
          </p:cNvPr>
          <p:cNvSpPr txBox="1"/>
          <p:nvPr/>
        </p:nvSpPr>
        <p:spPr>
          <a:xfrm>
            <a:off x="3072843" y="4331331"/>
            <a:ext cx="1892532" cy="492314"/>
          </a:xfrm>
          <a:prstGeom prst="rect">
            <a:avLst/>
          </a:prstGeom>
          <a:noFill/>
        </p:spPr>
        <p:txBody>
          <a:bodyPr wrap="square" rtlCol="0">
            <a:spAutoFit/>
          </a:bodyPr>
          <a:lstStyle/>
          <a:p>
            <a:r>
              <a:rPr lang="sl-SI" sz="2599" b="1" dirty="0">
                <a:solidFill>
                  <a:schemeClr val="bg1"/>
                </a:solidFill>
              </a:rPr>
              <a:t>Gigafida</a:t>
            </a:r>
          </a:p>
        </p:txBody>
      </p:sp>
      <p:cxnSp>
        <p:nvCxnSpPr>
          <p:cNvPr id="29" name="Raven povezovalnik 28">
            <a:extLst>
              <a:ext uri="{FF2B5EF4-FFF2-40B4-BE49-F238E27FC236}">
                <a16:creationId xmlns:a16="http://schemas.microsoft.com/office/drawing/2014/main" id="{7F5E1222-B93F-47BC-B19A-98F4F26D0E0F}"/>
              </a:ext>
            </a:extLst>
          </p:cNvPr>
          <p:cNvCxnSpPr/>
          <p:nvPr/>
        </p:nvCxnSpPr>
        <p:spPr>
          <a:xfrm flipV="1">
            <a:off x="1982620" y="2421423"/>
            <a:ext cx="3072510" cy="297144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0" name="Slika 19">
            <a:extLst>
              <a:ext uri="{FF2B5EF4-FFF2-40B4-BE49-F238E27FC236}">
                <a16:creationId xmlns:a16="http://schemas.microsoft.com/office/drawing/2014/main" id="{49BFC9EE-4F4D-4D37-A67E-4DA140D2A8E9}"/>
              </a:ext>
            </a:extLst>
          </p:cNvPr>
          <p:cNvPicPr>
            <a:picLocks noChangeAspect="1"/>
          </p:cNvPicPr>
          <p:nvPr/>
        </p:nvPicPr>
        <p:blipFill>
          <a:blip r:embed="rId2"/>
          <a:stretch>
            <a:fillRect/>
          </a:stretch>
        </p:blipFill>
        <p:spPr>
          <a:xfrm>
            <a:off x="280800" y="823244"/>
            <a:ext cx="11630399" cy="5412558"/>
          </a:xfrm>
          <a:prstGeom prst="rect">
            <a:avLst/>
          </a:prstGeom>
        </p:spPr>
      </p:pic>
    </p:spTree>
    <p:extLst>
      <p:ext uri="{BB962C8B-B14F-4D97-AF65-F5344CB8AC3E}">
        <p14:creationId xmlns:p14="http://schemas.microsoft.com/office/powerpoint/2010/main" val="4338620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9B3A9F-9653-8447-8F2D-3258C61FAAD1}" type="slidenum">
              <a:rPr lang="en-US" smtClean="0"/>
              <a:pPr/>
              <a:t>24</a:t>
            </a:fld>
            <a:r>
              <a:rPr lang="en-US"/>
              <a:t>/x</a:t>
            </a:r>
            <a:endParaRPr lang="en-US" dirty="0"/>
          </a:p>
        </p:txBody>
      </p:sp>
      <p:sp>
        <p:nvSpPr>
          <p:cNvPr id="5" name="Date Placeholder 4"/>
          <p:cNvSpPr>
            <a:spLocks noGrp="1"/>
          </p:cNvSpPr>
          <p:nvPr>
            <p:ph type="dt" sz="half" idx="19"/>
          </p:nvPr>
        </p:nvSpPr>
        <p:spPr/>
        <p:txBody>
          <a:bodyPr/>
          <a:lstStyle/>
          <a:p>
            <a:fld id="{7873F4F5-D1C7-6B4A-8D50-9DE864FBF0BF}" type="datetime3">
              <a:t>14/11/19</a:t>
            </a:fld>
            <a:endParaRPr lang="en-US"/>
          </a:p>
        </p:txBody>
      </p:sp>
      <p:cxnSp>
        <p:nvCxnSpPr>
          <p:cNvPr id="13" name="Raven povezovalnik 12">
            <a:extLst>
              <a:ext uri="{FF2B5EF4-FFF2-40B4-BE49-F238E27FC236}">
                <a16:creationId xmlns:a16="http://schemas.microsoft.com/office/drawing/2014/main" id="{946D0076-A9BA-4279-8C49-5450DFD7FF0B}"/>
              </a:ext>
            </a:extLst>
          </p:cNvPr>
          <p:cNvCxnSpPr>
            <a:cxnSpLocks/>
          </p:cNvCxnSpPr>
          <p:nvPr/>
        </p:nvCxnSpPr>
        <p:spPr>
          <a:xfrm flipV="1">
            <a:off x="1459351" y="2436791"/>
            <a:ext cx="3072510" cy="297144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PoljeZBesedilom 13">
            <a:extLst>
              <a:ext uri="{FF2B5EF4-FFF2-40B4-BE49-F238E27FC236}">
                <a16:creationId xmlns:a16="http://schemas.microsoft.com/office/drawing/2014/main" id="{321D56DC-ED5A-4477-AB51-50B088805E69}"/>
              </a:ext>
            </a:extLst>
          </p:cNvPr>
          <p:cNvSpPr txBox="1"/>
          <p:nvPr/>
        </p:nvSpPr>
        <p:spPr>
          <a:xfrm>
            <a:off x="1315244" y="2891588"/>
            <a:ext cx="1984836" cy="492314"/>
          </a:xfrm>
          <a:prstGeom prst="rect">
            <a:avLst/>
          </a:prstGeom>
          <a:noFill/>
        </p:spPr>
        <p:txBody>
          <a:bodyPr wrap="square" rtlCol="0">
            <a:spAutoFit/>
          </a:bodyPr>
          <a:lstStyle/>
          <a:p>
            <a:r>
              <a:rPr lang="sl-SI" sz="2599" b="1" dirty="0">
                <a:solidFill>
                  <a:schemeClr val="bg1"/>
                </a:solidFill>
              </a:rPr>
              <a:t>Oxford-DZS</a:t>
            </a:r>
          </a:p>
        </p:txBody>
      </p:sp>
      <p:sp>
        <p:nvSpPr>
          <p:cNvPr id="15" name="PoljeZBesedilom 14">
            <a:extLst>
              <a:ext uri="{FF2B5EF4-FFF2-40B4-BE49-F238E27FC236}">
                <a16:creationId xmlns:a16="http://schemas.microsoft.com/office/drawing/2014/main" id="{E0202520-FA29-4BBA-B170-9366282D9A22}"/>
              </a:ext>
            </a:extLst>
          </p:cNvPr>
          <p:cNvSpPr txBox="1"/>
          <p:nvPr/>
        </p:nvSpPr>
        <p:spPr>
          <a:xfrm>
            <a:off x="2851498" y="4388267"/>
            <a:ext cx="1892532" cy="492314"/>
          </a:xfrm>
          <a:prstGeom prst="rect">
            <a:avLst/>
          </a:prstGeom>
          <a:noFill/>
        </p:spPr>
        <p:txBody>
          <a:bodyPr wrap="square" rtlCol="0">
            <a:spAutoFit/>
          </a:bodyPr>
          <a:lstStyle/>
          <a:p>
            <a:r>
              <a:rPr lang="sl-SI" sz="2599" b="1" dirty="0">
                <a:solidFill>
                  <a:schemeClr val="bg1"/>
                </a:solidFill>
              </a:rPr>
              <a:t>Gigafida</a:t>
            </a:r>
          </a:p>
        </p:txBody>
      </p:sp>
      <p:cxnSp>
        <p:nvCxnSpPr>
          <p:cNvPr id="16" name="Raven povezovalnik 15">
            <a:extLst>
              <a:ext uri="{FF2B5EF4-FFF2-40B4-BE49-F238E27FC236}">
                <a16:creationId xmlns:a16="http://schemas.microsoft.com/office/drawing/2014/main" id="{956743C5-5718-4243-AA2D-A406C1EB61BF}"/>
              </a:ext>
            </a:extLst>
          </p:cNvPr>
          <p:cNvCxnSpPr>
            <a:cxnSpLocks/>
          </p:cNvCxnSpPr>
          <p:nvPr/>
        </p:nvCxnSpPr>
        <p:spPr>
          <a:xfrm flipV="1">
            <a:off x="1680696" y="2379855"/>
            <a:ext cx="3072510" cy="297144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oljeZBesedilom 16">
            <a:extLst>
              <a:ext uri="{FF2B5EF4-FFF2-40B4-BE49-F238E27FC236}">
                <a16:creationId xmlns:a16="http://schemas.microsoft.com/office/drawing/2014/main" id="{C09BA908-76D4-467A-9B34-D5346413F893}"/>
              </a:ext>
            </a:extLst>
          </p:cNvPr>
          <p:cNvSpPr txBox="1"/>
          <p:nvPr/>
        </p:nvSpPr>
        <p:spPr>
          <a:xfrm>
            <a:off x="1536588" y="2834653"/>
            <a:ext cx="2080191" cy="492314"/>
          </a:xfrm>
          <a:prstGeom prst="rect">
            <a:avLst/>
          </a:prstGeom>
          <a:noFill/>
        </p:spPr>
        <p:txBody>
          <a:bodyPr wrap="square" rtlCol="0">
            <a:spAutoFit/>
          </a:bodyPr>
          <a:lstStyle/>
          <a:p>
            <a:r>
              <a:rPr lang="sl-SI" sz="2599" b="1" dirty="0">
                <a:solidFill>
                  <a:schemeClr val="bg1"/>
                </a:solidFill>
              </a:rPr>
              <a:t>Oxford-DZS</a:t>
            </a:r>
          </a:p>
        </p:txBody>
      </p:sp>
      <p:sp>
        <p:nvSpPr>
          <p:cNvPr id="18" name="PoljeZBesedilom 17">
            <a:extLst>
              <a:ext uri="{FF2B5EF4-FFF2-40B4-BE49-F238E27FC236}">
                <a16:creationId xmlns:a16="http://schemas.microsoft.com/office/drawing/2014/main" id="{32F8B839-D3D7-4BD2-9020-C08EB17B1E65}"/>
              </a:ext>
            </a:extLst>
          </p:cNvPr>
          <p:cNvSpPr txBox="1"/>
          <p:nvPr/>
        </p:nvSpPr>
        <p:spPr>
          <a:xfrm>
            <a:off x="3072843" y="4331331"/>
            <a:ext cx="1892532" cy="492314"/>
          </a:xfrm>
          <a:prstGeom prst="rect">
            <a:avLst/>
          </a:prstGeom>
          <a:noFill/>
        </p:spPr>
        <p:txBody>
          <a:bodyPr wrap="square" rtlCol="0">
            <a:spAutoFit/>
          </a:bodyPr>
          <a:lstStyle/>
          <a:p>
            <a:r>
              <a:rPr lang="sl-SI" sz="2599" b="1" dirty="0">
                <a:solidFill>
                  <a:schemeClr val="bg1"/>
                </a:solidFill>
              </a:rPr>
              <a:t>Gigafida</a:t>
            </a:r>
          </a:p>
        </p:txBody>
      </p:sp>
      <p:cxnSp>
        <p:nvCxnSpPr>
          <p:cNvPr id="29" name="Raven povezovalnik 28">
            <a:extLst>
              <a:ext uri="{FF2B5EF4-FFF2-40B4-BE49-F238E27FC236}">
                <a16:creationId xmlns:a16="http://schemas.microsoft.com/office/drawing/2014/main" id="{7F5E1222-B93F-47BC-B19A-98F4F26D0E0F}"/>
              </a:ext>
            </a:extLst>
          </p:cNvPr>
          <p:cNvCxnSpPr/>
          <p:nvPr/>
        </p:nvCxnSpPr>
        <p:spPr>
          <a:xfrm flipV="1">
            <a:off x="1982620" y="2421423"/>
            <a:ext cx="3072510" cy="297144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Slika 11">
            <a:extLst>
              <a:ext uri="{FF2B5EF4-FFF2-40B4-BE49-F238E27FC236}">
                <a16:creationId xmlns:a16="http://schemas.microsoft.com/office/drawing/2014/main" id="{AC200E10-A9FD-40A5-821A-B72941F864B0}"/>
              </a:ext>
            </a:extLst>
          </p:cNvPr>
          <p:cNvPicPr>
            <a:picLocks noChangeAspect="1"/>
          </p:cNvPicPr>
          <p:nvPr/>
        </p:nvPicPr>
        <p:blipFill>
          <a:blip r:embed="rId2"/>
          <a:stretch>
            <a:fillRect/>
          </a:stretch>
        </p:blipFill>
        <p:spPr>
          <a:xfrm>
            <a:off x="252361" y="735574"/>
            <a:ext cx="11687278" cy="5552119"/>
          </a:xfrm>
          <a:prstGeom prst="rect">
            <a:avLst/>
          </a:prstGeom>
        </p:spPr>
      </p:pic>
    </p:spTree>
    <p:extLst>
      <p:ext uri="{BB962C8B-B14F-4D97-AF65-F5344CB8AC3E}">
        <p14:creationId xmlns:p14="http://schemas.microsoft.com/office/powerpoint/2010/main" val="18217899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9B3A9F-9653-8447-8F2D-3258C61FAAD1}" type="slidenum">
              <a:rPr lang="en-US" smtClean="0"/>
              <a:pPr/>
              <a:t>25</a:t>
            </a:fld>
            <a:r>
              <a:rPr lang="en-US"/>
              <a:t>/x</a:t>
            </a:r>
            <a:endParaRPr lang="en-US" dirty="0"/>
          </a:p>
        </p:txBody>
      </p:sp>
      <p:sp>
        <p:nvSpPr>
          <p:cNvPr id="5" name="Date Placeholder 4"/>
          <p:cNvSpPr>
            <a:spLocks noGrp="1"/>
          </p:cNvSpPr>
          <p:nvPr>
            <p:ph type="dt" sz="half" idx="19"/>
          </p:nvPr>
        </p:nvSpPr>
        <p:spPr/>
        <p:txBody>
          <a:bodyPr/>
          <a:lstStyle/>
          <a:p>
            <a:fld id="{7873F4F5-D1C7-6B4A-8D50-9DE864FBF0BF}" type="datetime3">
              <a:t>14/11/19</a:t>
            </a:fld>
            <a:endParaRPr lang="en-US"/>
          </a:p>
        </p:txBody>
      </p:sp>
      <p:cxnSp>
        <p:nvCxnSpPr>
          <p:cNvPr id="13" name="Raven povezovalnik 12">
            <a:extLst>
              <a:ext uri="{FF2B5EF4-FFF2-40B4-BE49-F238E27FC236}">
                <a16:creationId xmlns:a16="http://schemas.microsoft.com/office/drawing/2014/main" id="{946D0076-A9BA-4279-8C49-5450DFD7FF0B}"/>
              </a:ext>
            </a:extLst>
          </p:cNvPr>
          <p:cNvCxnSpPr>
            <a:cxnSpLocks/>
          </p:cNvCxnSpPr>
          <p:nvPr/>
        </p:nvCxnSpPr>
        <p:spPr>
          <a:xfrm flipV="1">
            <a:off x="1459351" y="2436791"/>
            <a:ext cx="3072510" cy="297144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PoljeZBesedilom 13">
            <a:extLst>
              <a:ext uri="{FF2B5EF4-FFF2-40B4-BE49-F238E27FC236}">
                <a16:creationId xmlns:a16="http://schemas.microsoft.com/office/drawing/2014/main" id="{321D56DC-ED5A-4477-AB51-50B088805E69}"/>
              </a:ext>
            </a:extLst>
          </p:cNvPr>
          <p:cNvSpPr txBox="1"/>
          <p:nvPr/>
        </p:nvSpPr>
        <p:spPr>
          <a:xfrm>
            <a:off x="1315244" y="2891588"/>
            <a:ext cx="1984836" cy="492314"/>
          </a:xfrm>
          <a:prstGeom prst="rect">
            <a:avLst/>
          </a:prstGeom>
          <a:noFill/>
        </p:spPr>
        <p:txBody>
          <a:bodyPr wrap="square" rtlCol="0">
            <a:spAutoFit/>
          </a:bodyPr>
          <a:lstStyle/>
          <a:p>
            <a:r>
              <a:rPr lang="sl-SI" sz="2599" b="1" dirty="0">
                <a:solidFill>
                  <a:schemeClr val="bg1"/>
                </a:solidFill>
              </a:rPr>
              <a:t>Oxford-DZS</a:t>
            </a:r>
          </a:p>
        </p:txBody>
      </p:sp>
      <p:sp>
        <p:nvSpPr>
          <p:cNvPr id="15" name="PoljeZBesedilom 14">
            <a:extLst>
              <a:ext uri="{FF2B5EF4-FFF2-40B4-BE49-F238E27FC236}">
                <a16:creationId xmlns:a16="http://schemas.microsoft.com/office/drawing/2014/main" id="{E0202520-FA29-4BBA-B170-9366282D9A22}"/>
              </a:ext>
            </a:extLst>
          </p:cNvPr>
          <p:cNvSpPr txBox="1"/>
          <p:nvPr/>
        </p:nvSpPr>
        <p:spPr>
          <a:xfrm>
            <a:off x="2851498" y="4388267"/>
            <a:ext cx="1892532" cy="492314"/>
          </a:xfrm>
          <a:prstGeom prst="rect">
            <a:avLst/>
          </a:prstGeom>
          <a:noFill/>
        </p:spPr>
        <p:txBody>
          <a:bodyPr wrap="square" rtlCol="0">
            <a:spAutoFit/>
          </a:bodyPr>
          <a:lstStyle/>
          <a:p>
            <a:r>
              <a:rPr lang="sl-SI" sz="2599" b="1" dirty="0">
                <a:solidFill>
                  <a:schemeClr val="bg1"/>
                </a:solidFill>
              </a:rPr>
              <a:t>Gigafida</a:t>
            </a:r>
          </a:p>
        </p:txBody>
      </p:sp>
      <p:cxnSp>
        <p:nvCxnSpPr>
          <p:cNvPr id="16" name="Raven povezovalnik 15">
            <a:extLst>
              <a:ext uri="{FF2B5EF4-FFF2-40B4-BE49-F238E27FC236}">
                <a16:creationId xmlns:a16="http://schemas.microsoft.com/office/drawing/2014/main" id="{956743C5-5718-4243-AA2D-A406C1EB61BF}"/>
              </a:ext>
            </a:extLst>
          </p:cNvPr>
          <p:cNvCxnSpPr>
            <a:cxnSpLocks/>
          </p:cNvCxnSpPr>
          <p:nvPr/>
        </p:nvCxnSpPr>
        <p:spPr>
          <a:xfrm flipV="1">
            <a:off x="1680696" y="2379855"/>
            <a:ext cx="3072510" cy="297144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oljeZBesedilom 16">
            <a:extLst>
              <a:ext uri="{FF2B5EF4-FFF2-40B4-BE49-F238E27FC236}">
                <a16:creationId xmlns:a16="http://schemas.microsoft.com/office/drawing/2014/main" id="{C09BA908-76D4-467A-9B34-D5346413F893}"/>
              </a:ext>
            </a:extLst>
          </p:cNvPr>
          <p:cNvSpPr txBox="1"/>
          <p:nvPr/>
        </p:nvSpPr>
        <p:spPr>
          <a:xfrm>
            <a:off x="1536588" y="2834653"/>
            <a:ext cx="2080191" cy="492314"/>
          </a:xfrm>
          <a:prstGeom prst="rect">
            <a:avLst/>
          </a:prstGeom>
          <a:noFill/>
        </p:spPr>
        <p:txBody>
          <a:bodyPr wrap="square" rtlCol="0">
            <a:spAutoFit/>
          </a:bodyPr>
          <a:lstStyle/>
          <a:p>
            <a:r>
              <a:rPr lang="sl-SI" sz="2599" b="1" dirty="0">
                <a:solidFill>
                  <a:schemeClr val="bg1"/>
                </a:solidFill>
              </a:rPr>
              <a:t>Oxford-DZS</a:t>
            </a:r>
          </a:p>
        </p:txBody>
      </p:sp>
      <p:sp>
        <p:nvSpPr>
          <p:cNvPr id="18" name="PoljeZBesedilom 17">
            <a:extLst>
              <a:ext uri="{FF2B5EF4-FFF2-40B4-BE49-F238E27FC236}">
                <a16:creationId xmlns:a16="http://schemas.microsoft.com/office/drawing/2014/main" id="{32F8B839-D3D7-4BD2-9020-C08EB17B1E65}"/>
              </a:ext>
            </a:extLst>
          </p:cNvPr>
          <p:cNvSpPr txBox="1"/>
          <p:nvPr/>
        </p:nvSpPr>
        <p:spPr>
          <a:xfrm>
            <a:off x="3072843" y="4331331"/>
            <a:ext cx="1892532" cy="492314"/>
          </a:xfrm>
          <a:prstGeom prst="rect">
            <a:avLst/>
          </a:prstGeom>
          <a:noFill/>
        </p:spPr>
        <p:txBody>
          <a:bodyPr wrap="square" rtlCol="0">
            <a:spAutoFit/>
          </a:bodyPr>
          <a:lstStyle/>
          <a:p>
            <a:r>
              <a:rPr lang="sl-SI" sz="2599" b="1" dirty="0">
                <a:solidFill>
                  <a:schemeClr val="bg1"/>
                </a:solidFill>
              </a:rPr>
              <a:t>Gigafida</a:t>
            </a:r>
          </a:p>
        </p:txBody>
      </p:sp>
      <p:cxnSp>
        <p:nvCxnSpPr>
          <p:cNvPr id="29" name="Raven povezovalnik 28">
            <a:extLst>
              <a:ext uri="{FF2B5EF4-FFF2-40B4-BE49-F238E27FC236}">
                <a16:creationId xmlns:a16="http://schemas.microsoft.com/office/drawing/2014/main" id="{7F5E1222-B93F-47BC-B19A-98F4F26D0E0F}"/>
              </a:ext>
            </a:extLst>
          </p:cNvPr>
          <p:cNvCxnSpPr/>
          <p:nvPr/>
        </p:nvCxnSpPr>
        <p:spPr>
          <a:xfrm flipV="1">
            <a:off x="1982620" y="2421423"/>
            <a:ext cx="3072510" cy="297144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9" name="Slika 18">
            <a:extLst>
              <a:ext uri="{FF2B5EF4-FFF2-40B4-BE49-F238E27FC236}">
                <a16:creationId xmlns:a16="http://schemas.microsoft.com/office/drawing/2014/main" id="{D6E61858-4BFA-4226-8F88-80DAE97B20B5}"/>
              </a:ext>
            </a:extLst>
          </p:cNvPr>
          <p:cNvPicPr>
            <a:picLocks noChangeAspect="1"/>
          </p:cNvPicPr>
          <p:nvPr/>
        </p:nvPicPr>
        <p:blipFill>
          <a:blip r:embed="rId2"/>
          <a:stretch>
            <a:fillRect/>
          </a:stretch>
        </p:blipFill>
        <p:spPr>
          <a:xfrm>
            <a:off x="233939" y="1026543"/>
            <a:ext cx="11724121" cy="5196528"/>
          </a:xfrm>
          <a:prstGeom prst="rect">
            <a:avLst/>
          </a:prstGeom>
        </p:spPr>
      </p:pic>
    </p:spTree>
    <p:extLst>
      <p:ext uri="{BB962C8B-B14F-4D97-AF65-F5344CB8AC3E}">
        <p14:creationId xmlns:p14="http://schemas.microsoft.com/office/powerpoint/2010/main" val="28996871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1703388" y="4805442"/>
            <a:ext cx="7180766" cy="1107996"/>
          </a:xfrm>
        </p:spPr>
        <p:txBody>
          <a:bodyPr/>
          <a:lstStyle/>
          <a:p>
            <a:r>
              <a:rPr lang="sl-SI" dirty="0"/>
              <a:t>Spremljanje uporabniških dejavnosti v slovarju</a:t>
            </a:r>
            <a:endParaRPr lang="en-US" dirty="0"/>
          </a:p>
        </p:txBody>
      </p:sp>
    </p:spTree>
    <p:extLst>
      <p:ext uri="{BB962C8B-B14F-4D97-AF65-F5344CB8AC3E}">
        <p14:creationId xmlns:p14="http://schemas.microsoft.com/office/powerpoint/2010/main" val="33792260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9B3A9F-9653-8447-8F2D-3258C61FAAD1}" type="slidenum">
              <a:rPr lang="en-US" smtClean="0"/>
              <a:pPr/>
              <a:t>27</a:t>
            </a:fld>
            <a:r>
              <a:rPr lang="en-US"/>
              <a:t>/x</a:t>
            </a:r>
            <a:endParaRPr lang="en-US" dirty="0"/>
          </a:p>
        </p:txBody>
      </p:sp>
      <p:sp>
        <p:nvSpPr>
          <p:cNvPr id="3" name="Text Placeholder 2"/>
          <p:cNvSpPr>
            <a:spLocks noGrp="1"/>
          </p:cNvSpPr>
          <p:nvPr>
            <p:ph type="body" sz="quarter" idx="14"/>
          </p:nvPr>
        </p:nvSpPr>
        <p:spPr>
          <a:xfrm>
            <a:off x="814389" y="834360"/>
            <a:ext cx="8898954" cy="979069"/>
          </a:xfrm>
        </p:spPr>
        <p:txBody>
          <a:bodyPr/>
          <a:lstStyle/>
          <a:p>
            <a:r>
              <a:rPr lang="sl-SI" dirty="0"/>
              <a:t>Spremljanje uporabniških dejavnosti</a:t>
            </a:r>
            <a:endParaRPr lang="en-US" dirty="0"/>
          </a:p>
        </p:txBody>
      </p:sp>
      <p:sp>
        <p:nvSpPr>
          <p:cNvPr id="5" name="Date Placeholder 4"/>
          <p:cNvSpPr>
            <a:spLocks noGrp="1"/>
          </p:cNvSpPr>
          <p:nvPr>
            <p:ph type="dt" sz="half" idx="19"/>
          </p:nvPr>
        </p:nvSpPr>
        <p:spPr/>
        <p:txBody>
          <a:bodyPr/>
          <a:lstStyle/>
          <a:p>
            <a:fld id="{7873F4F5-D1C7-6B4A-8D50-9DE864FBF0BF}" type="datetime3">
              <a:t>14/11/19</a:t>
            </a:fld>
            <a:endParaRPr lang="en-US"/>
          </a:p>
        </p:txBody>
      </p:sp>
      <p:sp>
        <p:nvSpPr>
          <p:cNvPr id="7" name="Content Placeholder 6"/>
          <p:cNvSpPr>
            <a:spLocks noGrp="1"/>
          </p:cNvSpPr>
          <p:nvPr>
            <p:ph sz="quarter" idx="24"/>
          </p:nvPr>
        </p:nvSpPr>
        <p:spPr>
          <a:xfrm>
            <a:off x="823014" y="1809911"/>
            <a:ext cx="10181684" cy="4107810"/>
          </a:xfrm>
        </p:spPr>
        <p:txBody>
          <a:bodyPr/>
          <a:lstStyle/>
          <a:p>
            <a:pPr>
              <a:buClr>
                <a:srgbClr val="E12A26"/>
              </a:buClr>
            </a:pPr>
            <a:r>
              <a:rPr lang="sl-SI" dirty="0"/>
              <a:t>Dodelana metodologija</a:t>
            </a:r>
          </a:p>
          <a:p>
            <a:pPr>
              <a:buClr>
                <a:srgbClr val="E12A26"/>
              </a:buClr>
            </a:pPr>
            <a:r>
              <a:rPr lang="sl-SI" dirty="0"/>
              <a:t>Analiza dnevnikov iskanja</a:t>
            </a:r>
          </a:p>
          <a:p>
            <a:pPr lvl="1">
              <a:buClr>
                <a:srgbClr val="E12A26"/>
              </a:buClr>
            </a:pPr>
            <a:r>
              <a:rPr lang="sl-SI" dirty="0"/>
              <a:t>izboljšave vmesnika</a:t>
            </a:r>
          </a:p>
          <a:p>
            <a:pPr lvl="1">
              <a:buClr>
                <a:srgbClr val="E12A26"/>
              </a:buClr>
            </a:pPr>
            <a:r>
              <a:rPr lang="sl-SI" dirty="0"/>
              <a:t>učinkovita motivacija uporabnikov</a:t>
            </a:r>
          </a:p>
          <a:p>
            <a:pPr lvl="1">
              <a:buClr>
                <a:srgbClr val="E12A26"/>
              </a:buClr>
            </a:pPr>
            <a:r>
              <a:rPr lang="sl-SI" dirty="0"/>
              <a:t>pregled dodanih sopomenk</a:t>
            </a:r>
          </a:p>
          <a:p>
            <a:pPr marL="890991" lvl="1" indent="0">
              <a:buClr>
                <a:srgbClr val="E12A26"/>
              </a:buClr>
              <a:buNone/>
            </a:pPr>
            <a:endParaRPr lang="sl-SI" dirty="0"/>
          </a:p>
          <a:p>
            <a:pPr marL="0" indent="0">
              <a:buClr>
                <a:srgbClr val="E12A26"/>
              </a:buClr>
              <a:buNone/>
            </a:pPr>
            <a:r>
              <a:rPr lang="sl-SI" b="1" dirty="0" err="1"/>
              <a:t>Nava</a:t>
            </a:r>
            <a:r>
              <a:rPr lang="sl-SI" b="1" dirty="0"/>
              <a:t>: </a:t>
            </a:r>
            <a:r>
              <a:rPr lang="sl-SI" dirty="0"/>
              <a:t>zelen | neuk, zelen | nevešč, ličen | estetski</a:t>
            </a:r>
          </a:p>
          <a:p>
            <a:pPr marL="0" indent="0">
              <a:buClr>
                <a:srgbClr val="E12A26"/>
              </a:buClr>
              <a:buNone/>
            </a:pPr>
            <a:r>
              <a:rPr lang="sl-SI" b="1" dirty="0"/>
              <a:t>BM: </a:t>
            </a:r>
            <a:r>
              <a:rPr lang="sl-SI" dirty="0"/>
              <a:t>pojmovanje | koncept, smotrno | namensko, ideja | utrinek</a:t>
            </a:r>
          </a:p>
          <a:p>
            <a:pPr marL="0" indent="0">
              <a:buClr>
                <a:srgbClr val="E12A26"/>
              </a:buClr>
              <a:buNone/>
            </a:pPr>
            <a:r>
              <a:rPr lang="sl-SI" b="1" dirty="0" err="1"/>
              <a:t>hobit</a:t>
            </a:r>
            <a:r>
              <a:rPr lang="sl-SI" b="1" dirty="0"/>
              <a:t>: </a:t>
            </a:r>
            <a:r>
              <a:rPr lang="sl-SI" dirty="0"/>
              <a:t>preživeli | </a:t>
            </a:r>
            <a:r>
              <a:rPr lang="sl-SI" dirty="0" err="1"/>
              <a:t>preživelec</a:t>
            </a:r>
            <a:r>
              <a:rPr lang="sl-SI" dirty="0"/>
              <a:t>, spin | </a:t>
            </a:r>
            <a:r>
              <a:rPr lang="sl-SI" dirty="0" err="1"/>
              <a:t>zvrt</a:t>
            </a:r>
            <a:r>
              <a:rPr lang="sl-SI" dirty="0"/>
              <a:t>, radovednež | firbec</a:t>
            </a:r>
          </a:p>
          <a:p>
            <a:pPr marL="0" indent="0">
              <a:buClr>
                <a:srgbClr val="E12A26"/>
              </a:buClr>
              <a:buNone/>
            </a:pPr>
            <a:r>
              <a:rPr lang="sl-SI" b="1" dirty="0"/>
              <a:t>ciciban: </a:t>
            </a:r>
            <a:r>
              <a:rPr lang="sl-SI" dirty="0"/>
              <a:t>pravočasen | točen, pasji | zločest, pasji | zlohoten</a:t>
            </a:r>
          </a:p>
          <a:p>
            <a:pPr marL="0" indent="0">
              <a:buClr>
                <a:srgbClr val="E12A26"/>
              </a:buClr>
              <a:buNone/>
            </a:pPr>
            <a:r>
              <a:rPr lang="sl-SI" b="1" dirty="0"/>
              <a:t>JJ: </a:t>
            </a:r>
            <a:r>
              <a:rPr lang="sl-SI" dirty="0"/>
              <a:t>smotrno | načrtno, diskurz | razprava</a:t>
            </a:r>
          </a:p>
        </p:txBody>
      </p:sp>
    </p:spTree>
    <p:extLst>
      <p:ext uri="{BB962C8B-B14F-4D97-AF65-F5344CB8AC3E}">
        <p14:creationId xmlns:p14="http://schemas.microsoft.com/office/powerpoint/2010/main" val="25418214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9B3A9F-9653-8447-8F2D-3258C61FAAD1}" type="slidenum">
              <a:rPr lang="en-US" smtClean="0"/>
              <a:pPr/>
              <a:t>28</a:t>
            </a:fld>
            <a:r>
              <a:rPr lang="en-US"/>
              <a:t>/x</a:t>
            </a:r>
            <a:endParaRPr lang="en-US" dirty="0"/>
          </a:p>
        </p:txBody>
      </p:sp>
      <p:sp>
        <p:nvSpPr>
          <p:cNvPr id="3" name="Text Placeholder 2"/>
          <p:cNvSpPr>
            <a:spLocks noGrp="1"/>
          </p:cNvSpPr>
          <p:nvPr>
            <p:ph type="body" sz="quarter" idx="14"/>
          </p:nvPr>
        </p:nvSpPr>
        <p:spPr>
          <a:xfrm>
            <a:off x="814389" y="834360"/>
            <a:ext cx="8898954" cy="979069"/>
          </a:xfrm>
        </p:spPr>
        <p:txBody>
          <a:bodyPr/>
          <a:lstStyle/>
          <a:p>
            <a:r>
              <a:rPr lang="sl-SI" dirty="0"/>
              <a:t>Uporabniške dejavnosti v številkah</a:t>
            </a:r>
            <a:endParaRPr lang="en-US" dirty="0"/>
          </a:p>
        </p:txBody>
      </p:sp>
      <p:sp>
        <p:nvSpPr>
          <p:cNvPr id="5" name="Date Placeholder 4"/>
          <p:cNvSpPr>
            <a:spLocks noGrp="1"/>
          </p:cNvSpPr>
          <p:nvPr>
            <p:ph type="dt" sz="half" idx="19"/>
          </p:nvPr>
        </p:nvSpPr>
        <p:spPr/>
        <p:txBody>
          <a:bodyPr/>
          <a:lstStyle/>
          <a:p>
            <a:fld id="{7873F4F5-D1C7-6B4A-8D50-9DE864FBF0BF}" type="datetime3">
              <a:t>14/11/19</a:t>
            </a:fld>
            <a:endParaRPr lang="en-US"/>
          </a:p>
        </p:txBody>
      </p:sp>
      <p:sp>
        <p:nvSpPr>
          <p:cNvPr id="7" name="Content Placeholder 6"/>
          <p:cNvSpPr>
            <a:spLocks noGrp="1"/>
          </p:cNvSpPr>
          <p:nvPr>
            <p:ph sz="quarter" idx="24"/>
          </p:nvPr>
        </p:nvSpPr>
        <p:spPr>
          <a:xfrm>
            <a:off x="823014" y="1809911"/>
            <a:ext cx="10181684" cy="4107810"/>
          </a:xfrm>
        </p:spPr>
        <p:txBody>
          <a:bodyPr/>
          <a:lstStyle/>
          <a:p>
            <a:pPr>
              <a:buClr>
                <a:srgbClr val="E12A26"/>
              </a:buClr>
            </a:pPr>
            <a:r>
              <a:rPr lang="sl-SI" b="1" dirty="0"/>
              <a:t>Podatki za november 2019</a:t>
            </a:r>
          </a:p>
          <a:p>
            <a:pPr>
              <a:buClr>
                <a:srgbClr val="E12A26"/>
              </a:buClr>
            </a:pPr>
            <a:r>
              <a:rPr lang="sl-SI" dirty="0"/>
              <a:t>Število uporabniških sinonimov – 23.140</a:t>
            </a:r>
            <a:endParaRPr lang="en-US" dirty="0"/>
          </a:p>
          <a:p>
            <a:pPr>
              <a:buClr>
                <a:srgbClr val="E12A26"/>
              </a:buClr>
            </a:pPr>
            <a:r>
              <a:rPr lang="sl-SI" dirty="0"/>
              <a:t>Pozitivne ocene uporabnikov – 34.210 </a:t>
            </a:r>
            <a:endParaRPr lang="en-US" dirty="0"/>
          </a:p>
          <a:p>
            <a:pPr>
              <a:buClr>
                <a:srgbClr val="E12A26"/>
              </a:buClr>
            </a:pPr>
            <a:r>
              <a:rPr lang="sl-SI" dirty="0"/>
              <a:t>Negativne ocene uporabnikov – 5.509</a:t>
            </a:r>
            <a:endParaRPr lang="en-US" dirty="0"/>
          </a:p>
          <a:p>
            <a:pPr>
              <a:buClr>
                <a:srgbClr val="E12A26"/>
              </a:buClr>
            </a:pPr>
            <a:r>
              <a:rPr lang="sl-SI" dirty="0"/>
              <a:t>Število uporabniških imen – 445</a:t>
            </a:r>
            <a:endParaRPr lang="en-US" dirty="0"/>
          </a:p>
          <a:p>
            <a:pPr>
              <a:buClr>
                <a:srgbClr val="E12A26"/>
              </a:buClr>
            </a:pPr>
            <a:r>
              <a:rPr lang="sl-SI" dirty="0"/>
              <a:t>Število iskanih iztočnic, za katere še ni podatkov – 17.480</a:t>
            </a:r>
            <a:endParaRPr lang="en-US" dirty="0"/>
          </a:p>
          <a:p>
            <a:pPr>
              <a:buClr>
                <a:srgbClr val="E12A26"/>
              </a:buClr>
            </a:pPr>
            <a:r>
              <a:rPr lang="sl-SI" dirty="0"/>
              <a:t>Število različnih iskanih iztočnic – 92.578</a:t>
            </a:r>
            <a:endParaRPr lang="en-US" dirty="0"/>
          </a:p>
          <a:p>
            <a:pPr>
              <a:buClr>
                <a:srgbClr val="E12A26"/>
              </a:buClr>
            </a:pPr>
            <a:r>
              <a:rPr lang="sl-SI" dirty="0"/>
              <a:t>Število IP-naslovov – 73.649</a:t>
            </a:r>
          </a:p>
        </p:txBody>
      </p:sp>
    </p:spTree>
    <p:extLst>
      <p:ext uri="{BB962C8B-B14F-4D97-AF65-F5344CB8AC3E}">
        <p14:creationId xmlns:p14="http://schemas.microsoft.com/office/powerpoint/2010/main" val="23486063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1703388" y="4805442"/>
            <a:ext cx="7180766" cy="1107996"/>
          </a:xfrm>
        </p:spPr>
        <p:txBody>
          <a:bodyPr/>
          <a:lstStyle/>
          <a:p>
            <a:r>
              <a:rPr lang="sl-SI" dirty="0"/>
              <a:t>Končne misli o odzivnem slovarju</a:t>
            </a:r>
            <a:endParaRPr lang="en-US" dirty="0"/>
          </a:p>
        </p:txBody>
      </p:sp>
    </p:spTree>
    <p:extLst>
      <p:ext uri="{BB962C8B-B14F-4D97-AF65-F5344CB8AC3E}">
        <p14:creationId xmlns:p14="http://schemas.microsoft.com/office/powerpoint/2010/main" val="9548516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9B3A9F-9653-8447-8F2D-3258C61FAAD1}" type="slidenum">
              <a:rPr lang="en-US" smtClean="0"/>
              <a:pPr/>
              <a:t>30</a:t>
            </a:fld>
            <a:r>
              <a:rPr lang="en-US"/>
              <a:t>/x</a:t>
            </a:r>
            <a:endParaRPr lang="en-US" dirty="0"/>
          </a:p>
        </p:txBody>
      </p:sp>
      <p:sp>
        <p:nvSpPr>
          <p:cNvPr id="3" name="Text Placeholder 2"/>
          <p:cNvSpPr>
            <a:spLocks noGrp="1"/>
          </p:cNvSpPr>
          <p:nvPr>
            <p:ph type="body" sz="quarter" idx="14"/>
          </p:nvPr>
        </p:nvSpPr>
        <p:spPr>
          <a:xfrm>
            <a:off x="814389" y="834360"/>
            <a:ext cx="8898954" cy="979069"/>
          </a:xfrm>
        </p:spPr>
        <p:txBody>
          <a:bodyPr/>
          <a:lstStyle/>
          <a:p>
            <a:r>
              <a:rPr lang="sl-SI" dirty="0"/>
              <a:t>Končne misli</a:t>
            </a:r>
            <a:endParaRPr lang="en-US" dirty="0"/>
          </a:p>
        </p:txBody>
      </p:sp>
      <p:sp>
        <p:nvSpPr>
          <p:cNvPr id="5" name="Date Placeholder 4"/>
          <p:cNvSpPr>
            <a:spLocks noGrp="1"/>
          </p:cNvSpPr>
          <p:nvPr>
            <p:ph type="dt" sz="half" idx="19"/>
          </p:nvPr>
        </p:nvSpPr>
        <p:spPr/>
        <p:txBody>
          <a:bodyPr/>
          <a:lstStyle/>
          <a:p>
            <a:fld id="{7873F4F5-D1C7-6B4A-8D50-9DE864FBF0BF}" type="datetime3">
              <a:t>14/11/19</a:t>
            </a:fld>
            <a:endParaRPr lang="en-US"/>
          </a:p>
        </p:txBody>
      </p:sp>
      <p:sp>
        <p:nvSpPr>
          <p:cNvPr id="7" name="Content Placeholder 6"/>
          <p:cNvSpPr>
            <a:spLocks noGrp="1"/>
          </p:cNvSpPr>
          <p:nvPr>
            <p:ph sz="quarter" idx="24"/>
          </p:nvPr>
        </p:nvSpPr>
        <p:spPr>
          <a:xfrm>
            <a:off x="823014" y="1809911"/>
            <a:ext cx="10181684" cy="4107810"/>
          </a:xfrm>
        </p:spPr>
        <p:txBody>
          <a:bodyPr/>
          <a:lstStyle/>
          <a:p>
            <a:pPr>
              <a:buClr>
                <a:srgbClr val="E12A26"/>
              </a:buClr>
            </a:pPr>
            <a:r>
              <a:rPr lang="sl-SI" dirty="0"/>
              <a:t>Digitalno slovaropisje je nov model slovaropisja, ki odgovarja na nove potrebe in navade.</a:t>
            </a:r>
          </a:p>
          <a:p>
            <a:pPr>
              <a:buClr>
                <a:srgbClr val="E12A26"/>
              </a:buClr>
            </a:pPr>
            <a:r>
              <a:rPr lang="sl-SI" dirty="0"/>
              <a:t>Uporabniki na slovar ne vplivajo samo z neposrednim vključevanjem, ampak tudi s pričakovanji in neposrednimi odzivi na ponudbo na trgu.</a:t>
            </a:r>
          </a:p>
          <a:p>
            <a:pPr>
              <a:buClr>
                <a:srgbClr val="E12A26"/>
              </a:buClr>
            </a:pPr>
            <a:r>
              <a:rPr lang="sl-SI" dirty="0"/>
              <a:t>Slovar sopomenk sodobne slovenščine (odzivni slovar) obeta uspešen model za podporo slovenščine v digitalni dobi.</a:t>
            </a:r>
          </a:p>
        </p:txBody>
      </p:sp>
    </p:spTree>
    <p:extLst>
      <p:ext uri="{BB962C8B-B14F-4D97-AF65-F5344CB8AC3E}">
        <p14:creationId xmlns:p14="http://schemas.microsoft.com/office/powerpoint/2010/main" val="41767452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1703388" y="4805442"/>
            <a:ext cx="7180766" cy="1107996"/>
          </a:xfrm>
        </p:spPr>
        <p:txBody>
          <a:bodyPr/>
          <a:lstStyle/>
          <a:p>
            <a:r>
              <a:rPr lang="sl-SI" dirty="0"/>
              <a:t>Kam se obrniti, ko zmanjka besed?</a:t>
            </a:r>
            <a:endParaRPr lang="en-US" dirty="0"/>
          </a:p>
        </p:txBody>
      </p:sp>
    </p:spTree>
    <p:extLst>
      <p:ext uri="{BB962C8B-B14F-4D97-AF65-F5344CB8AC3E}">
        <p14:creationId xmlns:p14="http://schemas.microsoft.com/office/powerpoint/2010/main" val="41701185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9B3A9F-9653-8447-8F2D-3258C61FAAD1}" type="slidenum">
              <a:rPr lang="en-US" smtClean="0"/>
              <a:pPr/>
              <a:t>32</a:t>
            </a:fld>
            <a:r>
              <a:rPr lang="en-US"/>
              <a:t>/x</a:t>
            </a:r>
            <a:endParaRPr lang="en-US" dirty="0"/>
          </a:p>
        </p:txBody>
      </p:sp>
      <p:sp>
        <p:nvSpPr>
          <p:cNvPr id="3" name="Text Placeholder 2"/>
          <p:cNvSpPr>
            <a:spLocks noGrp="1"/>
          </p:cNvSpPr>
          <p:nvPr>
            <p:ph type="body" sz="quarter" idx="14"/>
          </p:nvPr>
        </p:nvSpPr>
        <p:spPr>
          <a:xfrm>
            <a:off x="814389" y="834360"/>
            <a:ext cx="8898954" cy="979069"/>
          </a:xfrm>
        </p:spPr>
        <p:txBody>
          <a:bodyPr/>
          <a:lstStyle/>
          <a:p>
            <a:r>
              <a:rPr lang="sl-SI" dirty="0"/>
              <a:t>Vam kdaj zmanjka besed?</a:t>
            </a:r>
            <a:endParaRPr lang="en-US" dirty="0"/>
          </a:p>
        </p:txBody>
      </p:sp>
      <p:sp>
        <p:nvSpPr>
          <p:cNvPr id="5" name="Date Placeholder 4"/>
          <p:cNvSpPr>
            <a:spLocks noGrp="1"/>
          </p:cNvSpPr>
          <p:nvPr>
            <p:ph type="dt" sz="half" idx="19"/>
          </p:nvPr>
        </p:nvSpPr>
        <p:spPr/>
        <p:txBody>
          <a:bodyPr/>
          <a:lstStyle/>
          <a:p>
            <a:fld id="{7873F4F5-D1C7-6B4A-8D50-9DE864FBF0BF}" type="datetime3">
              <a:t>14/11/19</a:t>
            </a:fld>
            <a:endParaRPr lang="en-US"/>
          </a:p>
        </p:txBody>
      </p:sp>
      <p:sp>
        <p:nvSpPr>
          <p:cNvPr id="7" name="Content Placeholder 6"/>
          <p:cNvSpPr>
            <a:spLocks noGrp="1"/>
          </p:cNvSpPr>
          <p:nvPr>
            <p:ph sz="quarter" idx="24"/>
          </p:nvPr>
        </p:nvSpPr>
        <p:spPr>
          <a:xfrm>
            <a:off x="823014" y="1809911"/>
            <a:ext cx="10181684" cy="4107810"/>
          </a:xfrm>
        </p:spPr>
        <p:txBody>
          <a:bodyPr/>
          <a:lstStyle/>
          <a:p>
            <a:pPr>
              <a:buClr>
                <a:srgbClr val="E12A26"/>
              </a:buClr>
            </a:pPr>
            <a:r>
              <a:rPr lang="sl-SI" dirty="0"/>
              <a:t>VAJA: napišite čim več sopomenk (besed, ki imajo (skoraj) enak pomen) za:</a:t>
            </a:r>
          </a:p>
          <a:p>
            <a:pPr>
              <a:buClr>
                <a:srgbClr val="E12A26"/>
              </a:buClr>
            </a:pPr>
            <a:endParaRPr lang="sl-SI" dirty="0"/>
          </a:p>
          <a:p>
            <a:pPr lvl="1">
              <a:buClr>
                <a:srgbClr val="E12A26"/>
              </a:buClr>
            </a:pPr>
            <a:r>
              <a:rPr lang="sl-SI" dirty="0"/>
              <a:t>pohlep</a:t>
            </a:r>
          </a:p>
          <a:p>
            <a:pPr>
              <a:buClr>
                <a:srgbClr val="E12A26"/>
              </a:buClr>
            </a:pPr>
            <a:endParaRPr lang="sl-SI" dirty="0"/>
          </a:p>
          <a:p>
            <a:pPr lvl="1">
              <a:buClr>
                <a:srgbClr val="E12A26"/>
              </a:buClr>
            </a:pPr>
            <a:r>
              <a:rPr lang="sl-SI" dirty="0"/>
              <a:t>pozitiven</a:t>
            </a:r>
          </a:p>
          <a:p>
            <a:pPr>
              <a:buClr>
                <a:srgbClr val="E12A26"/>
              </a:buClr>
            </a:pPr>
            <a:endParaRPr lang="sl-SI" dirty="0"/>
          </a:p>
          <a:p>
            <a:pPr lvl="1">
              <a:buClr>
                <a:srgbClr val="E12A26"/>
              </a:buClr>
            </a:pPr>
            <a:r>
              <a:rPr lang="sl-SI" dirty="0"/>
              <a:t>spati</a:t>
            </a:r>
          </a:p>
        </p:txBody>
      </p:sp>
    </p:spTree>
    <p:extLst>
      <p:ext uri="{BB962C8B-B14F-4D97-AF65-F5344CB8AC3E}">
        <p14:creationId xmlns:p14="http://schemas.microsoft.com/office/powerpoint/2010/main" val="8214898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9B3A9F-9653-8447-8F2D-3258C61FAAD1}" type="slidenum">
              <a:rPr lang="en-US" smtClean="0"/>
              <a:pPr/>
              <a:t>33</a:t>
            </a:fld>
            <a:r>
              <a:rPr lang="en-US"/>
              <a:t>/x</a:t>
            </a:r>
            <a:endParaRPr lang="en-US" dirty="0"/>
          </a:p>
        </p:txBody>
      </p:sp>
      <p:sp>
        <p:nvSpPr>
          <p:cNvPr id="3" name="Text Placeholder 2"/>
          <p:cNvSpPr>
            <a:spLocks noGrp="1"/>
          </p:cNvSpPr>
          <p:nvPr>
            <p:ph type="body" sz="quarter" idx="14"/>
          </p:nvPr>
        </p:nvSpPr>
        <p:spPr>
          <a:xfrm>
            <a:off x="814389" y="834360"/>
            <a:ext cx="8898954" cy="1594622"/>
          </a:xfrm>
        </p:spPr>
        <p:txBody>
          <a:bodyPr/>
          <a:lstStyle/>
          <a:p>
            <a:r>
              <a:rPr lang="sl-SI" dirty="0"/>
              <a:t>Slovar sopomenk sodobne slovenščine: značilnosti</a:t>
            </a:r>
            <a:endParaRPr lang="en-US" dirty="0"/>
          </a:p>
        </p:txBody>
      </p:sp>
      <p:sp>
        <p:nvSpPr>
          <p:cNvPr id="5" name="Date Placeholder 4"/>
          <p:cNvSpPr>
            <a:spLocks noGrp="1"/>
          </p:cNvSpPr>
          <p:nvPr>
            <p:ph type="dt" sz="half" idx="19"/>
          </p:nvPr>
        </p:nvSpPr>
        <p:spPr/>
        <p:txBody>
          <a:bodyPr/>
          <a:lstStyle/>
          <a:p>
            <a:fld id="{7873F4F5-D1C7-6B4A-8D50-9DE864FBF0BF}" type="datetime3">
              <a:t>14/11/19</a:t>
            </a:fld>
            <a:endParaRPr lang="en-US"/>
          </a:p>
        </p:txBody>
      </p:sp>
      <p:sp>
        <p:nvSpPr>
          <p:cNvPr id="7" name="Content Placeholder 6"/>
          <p:cNvSpPr>
            <a:spLocks noGrp="1"/>
          </p:cNvSpPr>
          <p:nvPr>
            <p:ph sz="quarter" idx="24"/>
          </p:nvPr>
        </p:nvSpPr>
        <p:spPr>
          <a:xfrm>
            <a:off x="814389" y="2131332"/>
            <a:ext cx="10181684" cy="4107810"/>
          </a:xfrm>
        </p:spPr>
        <p:txBody>
          <a:bodyPr/>
          <a:lstStyle/>
          <a:p>
            <a:pPr>
              <a:buClr>
                <a:srgbClr val="E12A26"/>
              </a:buClr>
            </a:pPr>
            <a:r>
              <a:rPr lang="sl-SI" dirty="0">
                <a:solidFill>
                  <a:srgbClr val="E12A26"/>
                </a:solidFill>
              </a:rPr>
              <a:t>Odzivnost:</a:t>
            </a:r>
            <a:r>
              <a:rPr lang="sl-SI" dirty="0"/>
              <a:t> </a:t>
            </a:r>
          </a:p>
          <a:p>
            <a:pPr lvl="1">
              <a:buClr>
                <a:srgbClr val="E12A26"/>
              </a:buClr>
            </a:pPr>
            <a:r>
              <a:rPr lang="sl-SI" dirty="0"/>
              <a:t>(a) na spremembe v jeziku </a:t>
            </a:r>
          </a:p>
          <a:p>
            <a:pPr lvl="1">
              <a:buClr>
                <a:srgbClr val="E12A26"/>
              </a:buClr>
            </a:pPr>
            <a:r>
              <a:rPr lang="sl-SI" dirty="0"/>
              <a:t>(b) na jezikovno skupnost</a:t>
            </a:r>
          </a:p>
          <a:p>
            <a:pPr>
              <a:buClr>
                <a:srgbClr val="E12A26"/>
              </a:buClr>
            </a:pPr>
            <a:r>
              <a:rPr lang="sl-SI" dirty="0">
                <a:solidFill>
                  <a:srgbClr val="E12A26"/>
                </a:solidFill>
              </a:rPr>
              <a:t>Sodobnost: </a:t>
            </a:r>
          </a:p>
          <a:p>
            <a:pPr lvl="1">
              <a:buClr>
                <a:srgbClr val="E12A26"/>
              </a:buClr>
            </a:pPr>
            <a:r>
              <a:rPr lang="sl-SI" dirty="0"/>
              <a:t>temelji na sodobnih jezikovnih podatkih </a:t>
            </a:r>
          </a:p>
          <a:p>
            <a:pPr lvl="1">
              <a:buClr>
                <a:srgbClr val="E12A26"/>
              </a:buClr>
            </a:pPr>
            <a:r>
              <a:rPr lang="sl-SI" dirty="0"/>
              <a:t>je pripravljen z metodami, ki so interdisciplinarne in inovativne</a:t>
            </a:r>
          </a:p>
          <a:p>
            <a:pPr>
              <a:buClr>
                <a:srgbClr val="E12A26"/>
              </a:buClr>
            </a:pPr>
            <a:r>
              <a:rPr lang="sl-SI" dirty="0">
                <a:solidFill>
                  <a:srgbClr val="E12A26"/>
                </a:solidFill>
              </a:rPr>
              <a:t>Odprtost: </a:t>
            </a:r>
          </a:p>
          <a:p>
            <a:pPr lvl="1">
              <a:buClr>
                <a:srgbClr val="E12A26"/>
              </a:buClr>
            </a:pPr>
            <a:r>
              <a:rPr lang="sl-SI" dirty="0"/>
              <a:t>Slovar sopomenk sodobne slovenščine je največja odprto dostopna zbirka sopomenk za slovenščino.</a:t>
            </a:r>
          </a:p>
        </p:txBody>
      </p:sp>
    </p:spTree>
    <p:extLst>
      <p:ext uri="{BB962C8B-B14F-4D97-AF65-F5344CB8AC3E}">
        <p14:creationId xmlns:p14="http://schemas.microsoft.com/office/powerpoint/2010/main" val="15974213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9B3A9F-9653-8447-8F2D-3258C61FAAD1}" type="slidenum">
              <a:rPr lang="en-US" smtClean="0"/>
              <a:pPr/>
              <a:t>34</a:t>
            </a:fld>
            <a:r>
              <a:rPr lang="en-US"/>
              <a:t>/x</a:t>
            </a:r>
            <a:endParaRPr lang="en-US" dirty="0"/>
          </a:p>
        </p:txBody>
      </p:sp>
      <p:sp>
        <p:nvSpPr>
          <p:cNvPr id="3" name="Text Placeholder 2"/>
          <p:cNvSpPr>
            <a:spLocks noGrp="1"/>
          </p:cNvSpPr>
          <p:nvPr>
            <p:ph type="body" sz="quarter" idx="14"/>
          </p:nvPr>
        </p:nvSpPr>
        <p:spPr>
          <a:xfrm>
            <a:off x="814389" y="834360"/>
            <a:ext cx="8898954" cy="979069"/>
          </a:xfrm>
        </p:spPr>
        <p:txBody>
          <a:bodyPr/>
          <a:lstStyle/>
          <a:p>
            <a:r>
              <a:rPr lang="sl-SI" dirty="0"/>
              <a:t>Vaja: Uporaba slovarja sopomenk</a:t>
            </a:r>
            <a:endParaRPr lang="en-US" dirty="0"/>
          </a:p>
        </p:txBody>
      </p:sp>
      <p:sp>
        <p:nvSpPr>
          <p:cNvPr id="5" name="Date Placeholder 4"/>
          <p:cNvSpPr>
            <a:spLocks noGrp="1"/>
          </p:cNvSpPr>
          <p:nvPr>
            <p:ph type="dt" sz="half" idx="19"/>
          </p:nvPr>
        </p:nvSpPr>
        <p:spPr/>
        <p:txBody>
          <a:bodyPr/>
          <a:lstStyle/>
          <a:p>
            <a:fld id="{7873F4F5-D1C7-6B4A-8D50-9DE864FBF0BF}" type="datetime3">
              <a:t>14/11/19</a:t>
            </a:fld>
            <a:endParaRPr lang="en-US"/>
          </a:p>
        </p:txBody>
      </p:sp>
      <p:sp>
        <p:nvSpPr>
          <p:cNvPr id="7" name="Content Placeholder 6"/>
          <p:cNvSpPr>
            <a:spLocks noGrp="1"/>
          </p:cNvSpPr>
          <p:nvPr>
            <p:ph sz="quarter" idx="24"/>
          </p:nvPr>
        </p:nvSpPr>
        <p:spPr>
          <a:xfrm>
            <a:off x="823014" y="1809911"/>
            <a:ext cx="10181684" cy="4107810"/>
          </a:xfrm>
        </p:spPr>
        <p:txBody>
          <a:bodyPr/>
          <a:lstStyle/>
          <a:p>
            <a:pPr>
              <a:buClr>
                <a:srgbClr val="E12A26"/>
              </a:buClr>
            </a:pPr>
            <a:r>
              <a:rPr lang="sl-SI" dirty="0">
                <a:hlinkClick r:id="rId2"/>
              </a:rPr>
              <a:t>http://viri.cjvt.si/sopomenke/slv/</a:t>
            </a:r>
            <a:endParaRPr lang="sl-SI" dirty="0"/>
          </a:p>
          <a:p>
            <a:pPr>
              <a:buClr>
                <a:srgbClr val="E12A26"/>
              </a:buClr>
            </a:pPr>
            <a:endParaRPr lang="sl-SI" dirty="0"/>
          </a:p>
          <a:p>
            <a:pPr>
              <a:buClr>
                <a:srgbClr val="E12A26"/>
              </a:buClr>
            </a:pPr>
            <a:r>
              <a:rPr lang="sl-SI" dirty="0"/>
              <a:t>Katere sopomenke najdemo za dano iztočnico? Ali katera manjka?</a:t>
            </a:r>
          </a:p>
          <a:p>
            <a:pPr>
              <a:buClr>
                <a:srgbClr val="E12A26"/>
              </a:buClr>
            </a:pPr>
            <a:endParaRPr lang="sl-SI" dirty="0"/>
          </a:p>
          <a:p>
            <a:pPr lvl="1">
              <a:buClr>
                <a:srgbClr val="E12A26"/>
              </a:buClr>
            </a:pPr>
            <a:r>
              <a:rPr lang="sl-SI" dirty="0"/>
              <a:t>pohlep</a:t>
            </a:r>
          </a:p>
        </p:txBody>
      </p:sp>
    </p:spTree>
    <p:extLst>
      <p:ext uri="{BB962C8B-B14F-4D97-AF65-F5344CB8AC3E}">
        <p14:creationId xmlns:p14="http://schemas.microsoft.com/office/powerpoint/2010/main" val="37600029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9B3A9F-9653-8447-8F2D-3258C61FAAD1}" type="slidenum">
              <a:rPr lang="en-US" smtClean="0"/>
              <a:pPr/>
              <a:t>35</a:t>
            </a:fld>
            <a:r>
              <a:rPr lang="en-US"/>
              <a:t>/x</a:t>
            </a:r>
            <a:endParaRPr lang="en-US" dirty="0"/>
          </a:p>
        </p:txBody>
      </p:sp>
      <p:sp>
        <p:nvSpPr>
          <p:cNvPr id="3" name="Text Placeholder 2"/>
          <p:cNvSpPr>
            <a:spLocks noGrp="1"/>
          </p:cNvSpPr>
          <p:nvPr>
            <p:ph type="body" sz="quarter" idx="14"/>
          </p:nvPr>
        </p:nvSpPr>
        <p:spPr>
          <a:xfrm>
            <a:off x="814389" y="834360"/>
            <a:ext cx="8898954" cy="1594622"/>
          </a:xfrm>
        </p:spPr>
        <p:txBody>
          <a:bodyPr/>
          <a:lstStyle/>
          <a:p>
            <a:r>
              <a:rPr lang="sl-SI" dirty="0"/>
              <a:t>Vaja: Kolokacije (tipične sopojavitve besed)</a:t>
            </a:r>
            <a:endParaRPr lang="en-US" dirty="0"/>
          </a:p>
        </p:txBody>
      </p:sp>
      <p:sp>
        <p:nvSpPr>
          <p:cNvPr id="5" name="Date Placeholder 4"/>
          <p:cNvSpPr>
            <a:spLocks noGrp="1"/>
          </p:cNvSpPr>
          <p:nvPr>
            <p:ph type="dt" sz="half" idx="19"/>
          </p:nvPr>
        </p:nvSpPr>
        <p:spPr/>
        <p:txBody>
          <a:bodyPr/>
          <a:lstStyle/>
          <a:p>
            <a:fld id="{7873F4F5-D1C7-6B4A-8D50-9DE864FBF0BF}" type="datetime3">
              <a:t>14/11/19</a:t>
            </a:fld>
            <a:endParaRPr lang="en-US"/>
          </a:p>
        </p:txBody>
      </p:sp>
      <p:sp>
        <p:nvSpPr>
          <p:cNvPr id="7" name="Content Placeholder 6"/>
          <p:cNvSpPr>
            <a:spLocks noGrp="1"/>
          </p:cNvSpPr>
          <p:nvPr>
            <p:ph sz="quarter" idx="24"/>
          </p:nvPr>
        </p:nvSpPr>
        <p:spPr>
          <a:xfrm>
            <a:off x="814389" y="2115715"/>
            <a:ext cx="10181684" cy="4107810"/>
          </a:xfrm>
        </p:spPr>
        <p:txBody>
          <a:bodyPr/>
          <a:lstStyle/>
          <a:p>
            <a:pPr>
              <a:buClr>
                <a:srgbClr val="E12A26"/>
              </a:buClr>
            </a:pPr>
            <a:r>
              <a:rPr lang="sl-SI" dirty="0"/>
              <a:t>VAJA: S katerimi besedami se vežeta iztočnica in sopomenka?</a:t>
            </a:r>
          </a:p>
          <a:p>
            <a:pPr>
              <a:buClr>
                <a:srgbClr val="E12A26"/>
              </a:buClr>
            </a:pPr>
            <a:endParaRPr lang="sl-SI" dirty="0"/>
          </a:p>
          <a:p>
            <a:pPr lvl="1">
              <a:buClr>
                <a:srgbClr val="E12A26"/>
              </a:buClr>
            </a:pPr>
            <a:r>
              <a:rPr lang="sl-SI" dirty="0"/>
              <a:t>pozitiven | pritrdilen</a:t>
            </a:r>
          </a:p>
        </p:txBody>
      </p:sp>
    </p:spTree>
    <p:extLst>
      <p:ext uri="{BB962C8B-B14F-4D97-AF65-F5344CB8AC3E}">
        <p14:creationId xmlns:p14="http://schemas.microsoft.com/office/powerpoint/2010/main" val="37617982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1703388" y="4251445"/>
            <a:ext cx="7180766" cy="1661993"/>
          </a:xfrm>
        </p:spPr>
        <p:txBody>
          <a:bodyPr/>
          <a:lstStyle/>
          <a:p>
            <a:r>
              <a:rPr lang="sl-SI" dirty="0"/>
              <a:t>Kako se znajti v Slovarju sopomenk sodobne slovenščine?</a:t>
            </a:r>
            <a:endParaRPr lang="en-US" dirty="0"/>
          </a:p>
        </p:txBody>
      </p:sp>
    </p:spTree>
    <p:extLst>
      <p:ext uri="{BB962C8B-B14F-4D97-AF65-F5344CB8AC3E}">
        <p14:creationId xmlns:p14="http://schemas.microsoft.com/office/powerpoint/2010/main" val="18323750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9B3A9F-9653-8447-8F2D-3258C61FAAD1}" type="slidenum">
              <a:rPr lang="en-US" smtClean="0"/>
              <a:pPr/>
              <a:t>37</a:t>
            </a:fld>
            <a:r>
              <a:rPr lang="en-US"/>
              <a:t>/x</a:t>
            </a:r>
            <a:endParaRPr lang="en-US" dirty="0"/>
          </a:p>
        </p:txBody>
      </p:sp>
      <p:sp>
        <p:nvSpPr>
          <p:cNvPr id="3" name="Text Placeholder 2"/>
          <p:cNvSpPr>
            <a:spLocks noGrp="1"/>
          </p:cNvSpPr>
          <p:nvPr>
            <p:ph type="body" sz="quarter" idx="14"/>
          </p:nvPr>
        </p:nvSpPr>
        <p:spPr>
          <a:xfrm>
            <a:off x="814389" y="834360"/>
            <a:ext cx="8898954" cy="979069"/>
          </a:xfrm>
        </p:spPr>
        <p:txBody>
          <a:bodyPr/>
          <a:lstStyle/>
          <a:p>
            <a:r>
              <a:rPr lang="sl-SI" dirty="0" err="1"/>
              <a:t>Sopomenskost</a:t>
            </a:r>
            <a:r>
              <a:rPr lang="sl-SI" dirty="0"/>
              <a:t> v učnih načrtih</a:t>
            </a:r>
            <a:endParaRPr lang="en-US" dirty="0"/>
          </a:p>
        </p:txBody>
      </p:sp>
      <p:sp>
        <p:nvSpPr>
          <p:cNvPr id="5" name="Date Placeholder 4"/>
          <p:cNvSpPr>
            <a:spLocks noGrp="1"/>
          </p:cNvSpPr>
          <p:nvPr>
            <p:ph type="dt" sz="half" idx="19"/>
          </p:nvPr>
        </p:nvSpPr>
        <p:spPr/>
        <p:txBody>
          <a:bodyPr/>
          <a:lstStyle/>
          <a:p>
            <a:fld id="{7873F4F5-D1C7-6B4A-8D50-9DE864FBF0BF}" type="datetime3">
              <a:t>14/11/19</a:t>
            </a:fld>
            <a:endParaRPr lang="en-US"/>
          </a:p>
        </p:txBody>
      </p:sp>
      <p:sp>
        <p:nvSpPr>
          <p:cNvPr id="7" name="Content Placeholder 6"/>
          <p:cNvSpPr>
            <a:spLocks noGrp="1"/>
          </p:cNvSpPr>
          <p:nvPr>
            <p:ph sz="quarter" idx="24"/>
          </p:nvPr>
        </p:nvSpPr>
        <p:spPr>
          <a:xfrm>
            <a:off x="814389" y="2115715"/>
            <a:ext cx="10181684" cy="4107810"/>
          </a:xfrm>
        </p:spPr>
        <p:txBody>
          <a:bodyPr/>
          <a:lstStyle/>
          <a:p>
            <a:pPr>
              <a:buClr>
                <a:srgbClr val="E12A26"/>
              </a:buClr>
            </a:pPr>
            <a:r>
              <a:rPr lang="sl-SI" dirty="0"/>
              <a:t>Kdaj učenci spoznajo ta pojem?</a:t>
            </a:r>
          </a:p>
          <a:p>
            <a:pPr>
              <a:buClr>
                <a:srgbClr val="E12A26"/>
              </a:buClr>
            </a:pPr>
            <a:r>
              <a:rPr lang="sl-SI" dirty="0"/>
              <a:t>V višjih razredih OŠ in v srednji šoli nadgradnja razumevanja termina:</a:t>
            </a:r>
          </a:p>
          <a:p>
            <a:pPr lvl="1">
              <a:buClr>
                <a:srgbClr val="E12A26"/>
              </a:buClr>
            </a:pPr>
            <a:r>
              <a:rPr lang="sl-SI" dirty="0"/>
              <a:t>popolne </a:t>
            </a:r>
            <a:r>
              <a:rPr lang="sl-SI" dirty="0" err="1"/>
              <a:t>sinonimije</a:t>
            </a:r>
            <a:r>
              <a:rPr lang="sl-SI" dirty="0"/>
              <a:t> skoraj ni → variantnost;</a:t>
            </a:r>
          </a:p>
          <a:p>
            <a:pPr lvl="1">
              <a:buClr>
                <a:srgbClr val="E12A26"/>
              </a:buClr>
            </a:pPr>
            <a:r>
              <a:rPr lang="sl-SI" dirty="0"/>
              <a:t>pomen konteksta;</a:t>
            </a:r>
          </a:p>
          <a:p>
            <a:pPr lvl="1">
              <a:buClr>
                <a:srgbClr val="E12A26"/>
              </a:buClr>
            </a:pPr>
            <a:r>
              <a:rPr lang="sl-SI" dirty="0"/>
              <a:t>uporabnost </a:t>
            </a:r>
            <a:r>
              <a:rPr lang="sl-SI" dirty="0" err="1"/>
              <a:t>sopomenskosti</a:t>
            </a:r>
            <a:r>
              <a:rPr lang="sl-SI" dirty="0"/>
              <a:t>.</a:t>
            </a:r>
          </a:p>
        </p:txBody>
      </p:sp>
    </p:spTree>
    <p:extLst>
      <p:ext uri="{BB962C8B-B14F-4D97-AF65-F5344CB8AC3E}">
        <p14:creationId xmlns:p14="http://schemas.microsoft.com/office/powerpoint/2010/main" val="26343924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9B3A9F-9653-8447-8F2D-3258C61FAAD1}" type="slidenum">
              <a:rPr lang="en-US" smtClean="0"/>
              <a:pPr/>
              <a:t>38</a:t>
            </a:fld>
            <a:r>
              <a:rPr lang="en-US"/>
              <a:t>/x</a:t>
            </a:r>
            <a:endParaRPr lang="en-US" dirty="0"/>
          </a:p>
        </p:txBody>
      </p:sp>
      <p:sp>
        <p:nvSpPr>
          <p:cNvPr id="3" name="Text Placeholder 2"/>
          <p:cNvSpPr>
            <a:spLocks noGrp="1"/>
          </p:cNvSpPr>
          <p:nvPr>
            <p:ph type="body" sz="quarter" idx="14"/>
          </p:nvPr>
        </p:nvSpPr>
        <p:spPr>
          <a:xfrm>
            <a:off x="814389" y="834360"/>
            <a:ext cx="8898954" cy="1594622"/>
          </a:xfrm>
        </p:spPr>
        <p:txBody>
          <a:bodyPr/>
          <a:lstStyle/>
          <a:p>
            <a:r>
              <a:rPr lang="sl-SI" dirty="0"/>
              <a:t>Kako lahko Slovar sopomenk uporabimo pri pouku v gimnaziji?</a:t>
            </a:r>
            <a:endParaRPr lang="en-US" dirty="0"/>
          </a:p>
        </p:txBody>
      </p:sp>
      <p:sp>
        <p:nvSpPr>
          <p:cNvPr id="5" name="Date Placeholder 4"/>
          <p:cNvSpPr>
            <a:spLocks noGrp="1"/>
          </p:cNvSpPr>
          <p:nvPr>
            <p:ph type="dt" sz="half" idx="19"/>
          </p:nvPr>
        </p:nvSpPr>
        <p:spPr/>
        <p:txBody>
          <a:bodyPr/>
          <a:lstStyle/>
          <a:p>
            <a:fld id="{7873F4F5-D1C7-6B4A-8D50-9DE864FBF0BF}" type="datetime3">
              <a:t>14/11/19</a:t>
            </a:fld>
            <a:endParaRPr lang="en-US"/>
          </a:p>
        </p:txBody>
      </p:sp>
      <p:sp>
        <p:nvSpPr>
          <p:cNvPr id="7" name="Content Placeholder 6"/>
          <p:cNvSpPr>
            <a:spLocks noGrp="1"/>
          </p:cNvSpPr>
          <p:nvPr>
            <p:ph sz="quarter" idx="24"/>
          </p:nvPr>
        </p:nvSpPr>
        <p:spPr>
          <a:xfrm>
            <a:off x="814389" y="2115715"/>
            <a:ext cx="10181684" cy="4107810"/>
          </a:xfrm>
        </p:spPr>
        <p:txBody>
          <a:bodyPr/>
          <a:lstStyle/>
          <a:p>
            <a:r>
              <a:rPr lang="sl-SI" dirty="0"/>
              <a:t>1. letnik: vrste slovarjev, kako nastajajo, sodobni digitalni slovar, anketa o rabi različnih vrst slovarjev.</a:t>
            </a:r>
          </a:p>
          <a:p>
            <a:r>
              <a:rPr lang="sl-SI" dirty="0"/>
              <a:t>Nujna seznanitev tudi z drugimi spletnimi jezikovnimi priročniki: seznanitev in spodbujanje k samostojni rabi doma in pri pouku.</a:t>
            </a:r>
          </a:p>
          <a:p>
            <a:r>
              <a:rPr lang="sl-SI" dirty="0"/>
              <a:t>Predstavitev slovarja sopomenk: seznanitev, uporaba, za začetek preproste naloge (določanje čim večjega števila sopomenk, dodajanje v slovar, ocenjevanje, naloge dneva … ) – 2. letnik v povezavi s temo </a:t>
            </a:r>
            <a:r>
              <a:rPr lang="sl-SI" i="1" dirty="0"/>
              <a:t>Pomenska razmerja med besedami </a:t>
            </a:r>
            <a:r>
              <a:rPr lang="sl-SI" dirty="0"/>
              <a:t>ali prej.</a:t>
            </a:r>
          </a:p>
          <a:p>
            <a:r>
              <a:rPr lang="sl-SI" dirty="0"/>
              <a:t>Sistematično učenje novih besed (zgled tuji jezik) – izbiramo tudi iz sopomenskega slovarja.</a:t>
            </a:r>
          </a:p>
          <a:p>
            <a:r>
              <a:rPr lang="sl-SI" dirty="0"/>
              <a:t>Spodbujanje uporabe novih sopomenk v novem besedilu – tako okrepijo tematsko polje in uzavestijo rabo; domače naloge pri jeziku in književnosti, ki vključujejo tvorbo novega besedila. </a:t>
            </a:r>
          </a:p>
        </p:txBody>
      </p:sp>
    </p:spTree>
    <p:extLst>
      <p:ext uri="{BB962C8B-B14F-4D97-AF65-F5344CB8AC3E}">
        <p14:creationId xmlns:p14="http://schemas.microsoft.com/office/powerpoint/2010/main" val="17102891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9B3A9F-9653-8447-8F2D-3258C61FAAD1}" type="slidenum">
              <a:rPr lang="en-US" smtClean="0"/>
              <a:pPr/>
              <a:t>39</a:t>
            </a:fld>
            <a:r>
              <a:rPr lang="en-US"/>
              <a:t>/x</a:t>
            </a:r>
            <a:endParaRPr lang="en-US" dirty="0"/>
          </a:p>
        </p:txBody>
      </p:sp>
      <p:sp>
        <p:nvSpPr>
          <p:cNvPr id="3" name="Text Placeholder 2"/>
          <p:cNvSpPr>
            <a:spLocks noGrp="1"/>
          </p:cNvSpPr>
          <p:nvPr>
            <p:ph type="body" sz="quarter" idx="14"/>
          </p:nvPr>
        </p:nvSpPr>
        <p:spPr>
          <a:xfrm>
            <a:off x="814389" y="834360"/>
            <a:ext cx="8898954" cy="1594622"/>
          </a:xfrm>
        </p:spPr>
        <p:txBody>
          <a:bodyPr/>
          <a:lstStyle/>
          <a:p>
            <a:r>
              <a:rPr lang="sl-SI" dirty="0"/>
              <a:t>Kako lahko Slovar sopomenk uporabimo pri pouku v gimnaziji?</a:t>
            </a:r>
            <a:endParaRPr lang="en-US" dirty="0"/>
          </a:p>
        </p:txBody>
      </p:sp>
      <p:sp>
        <p:nvSpPr>
          <p:cNvPr id="5" name="Date Placeholder 4"/>
          <p:cNvSpPr>
            <a:spLocks noGrp="1"/>
          </p:cNvSpPr>
          <p:nvPr>
            <p:ph type="dt" sz="half" idx="19"/>
          </p:nvPr>
        </p:nvSpPr>
        <p:spPr/>
        <p:txBody>
          <a:bodyPr/>
          <a:lstStyle/>
          <a:p>
            <a:fld id="{7873F4F5-D1C7-6B4A-8D50-9DE864FBF0BF}" type="datetime3">
              <a:t>14/11/19</a:t>
            </a:fld>
            <a:endParaRPr lang="en-US"/>
          </a:p>
        </p:txBody>
      </p:sp>
      <p:sp>
        <p:nvSpPr>
          <p:cNvPr id="7" name="Content Placeholder 6"/>
          <p:cNvSpPr>
            <a:spLocks noGrp="1"/>
          </p:cNvSpPr>
          <p:nvPr>
            <p:ph sz="quarter" idx="24"/>
          </p:nvPr>
        </p:nvSpPr>
        <p:spPr>
          <a:xfrm>
            <a:off x="814389" y="2115715"/>
            <a:ext cx="10181684" cy="4107810"/>
          </a:xfrm>
        </p:spPr>
        <p:txBody>
          <a:bodyPr/>
          <a:lstStyle/>
          <a:p>
            <a:r>
              <a:rPr lang="sl-SI" dirty="0"/>
              <a:t>"Prepisovanje besedila" s sopomenskimi besedami/izrazi: lahko vključimo tekmovanje, komu je uspelo več, zanimiva bo primerjava novonastalih besedil med seboj. Pogovor o rezultatih: v kolikšni meri je ohranjen smisel, se je sporočilnost izgubila? Nadgradnja te naloge: določimo zvrst (sami ovrednotijo ustreznost v dani situaciji).</a:t>
            </a:r>
          </a:p>
          <a:p>
            <a:r>
              <a:rPr lang="sl-SI" dirty="0"/>
              <a:t>Razne igre, ki vključujejo tekmovanje v poznavanju čim večjega števila sopomenk na dano besedo </a:t>
            </a:r>
            <a:r>
              <a:rPr lang="sl-SI" dirty="0" err="1"/>
              <a:t>oz</a:t>
            </a:r>
            <a:r>
              <a:rPr lang="sl-SI" dirty="0"/>
              <a:t> vaje v improvizaciji.</a:t>
            </a:r>
          </a:p>
          <a:p>
            <a:r>
              <a:rPr lang="sl-SI" dirty="0"/>
              <a:t>3. letnik: kohezija; prepoznavanje tipa kohezivne vezi in tvorjenje/popravljanje besedila z izogibanjem dobesednim ponovitvam.</a:t>
            </a:r>
          </a:p>
        </p:txBody>
      </p:sp>
    </p:spTree>
    <p:extLst>
      <p:ext uri="{BB962C8B-B14F-4D97-AF65-F5344CB8AC3E}">
        <p14:creationId xmlns:p14="http://schemas.microsoft.com/office/powerpoint/2010/main" val="34173573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9B3A9F-9653-8447-8F2D-3258C61FAAD1}" type="slidenum">
              <a:rPr lang="en-US" smtClean="0"/>
              <a:pPr/>
              <a:t>40</a:t>
            </a:fld>
            <a:r>
              <a:rPr lang="en-US"/>
              <a:t>/x</a:t>
            </a:r>
            <a:endParaRPr lang="en-US" dirty="0"/>
          </a:p>
        </p:txBody>
      </p:sp>
      <p:sp>
        <p:nvSpPr>
          <p:cNvPr id="3" name="Text Placeholder 2"/>
          <p:cNvSpPr>
            <a:spLocks noGrp="1"/>
          </p:cNvSpPr>
          <p:nvPr>
            <p:ph type="body" sz="quarter" idx="14"/>
          </p:nvPr>
        </p:nvSpPr>
        <p:spPr>
          <a:xfrm>
            <a:off x="814389" y="834360"/>
            <a:ext cx="8898954" cy="1594622"/>
          </a:xfrm>
        </p:spPr>
        <p:txBody>
          <a:bodyPr/>
          <a:lstStyle/>
          <a:p>
            <a:r>
              <a:rPr lang="sl-SI" dirty="0"/>
              <a:t>Kako lahko Slovar sopomenk uporabimo pri pouku v gimnaziji?</a:t>
            </a:r>
            <a:endParaRPr lang="en-US" dirty="0"/>
          </a:p>
        </p:txBody>
      </p:sp>
      <p:sp>
        <p:nvSpPr>
          <p:cNvPr id="5" name="Date Placeholder 4"/>
          <p:cNvSpPr>
            <a:spLocks noGrp="1"/>
          </p:cNvSpPr>
          <p:nvPr>
            <p:ph type="dt" sz="half" idx="19"/>
          </p:nvPr>
        </p:nvSpPr>
        <p:spPr/>
        <p:txBody>
          <a:bodyPr/>
          <a:lstStyle/>
          <a:p>
            <a:fld id="{7873F4F5-D1C7-6B4A-8D50-9DE864FBF0BF}" type="datetime3">
              <a:t>14/11/19</a:t>
            </a:fld>
            <a:endParaRPr lang="en-US"/>
          </a:p>
        </p:txBody>
      </p:sp>
      <p:sp>
        <p:nvSpPr>
          <p:cNvPr id="7" name="Content Placeholder 6"/>
          <p:cNvSpPr>
            <a:spLocks noGrp="1"/>
          </p:cNvSpPr>
          <p:nvPr>
            <p:ph sz="quarter" idx="24"/>
          </p:nvPr>
        </p:nvSpPr>
        <p:spPr>
          <a:xfrm>
            <a:off x="814389" y="2115715"/>
            <a:ext cx="10181684" cy="4107810"/>
          </a:xfrm>
        </p:spPr>
        <p:txBody>
          <a:bodyPr/>
          <a:lstStyle/>
          <a:p>
            <a:r>
              <a:rPr lang="sl-SI" dirty="0"/>
              <a:t>Literatura: tvorjenje besedil o prebranem besedilu (prepoznavamo togost, ponavljanje v izrazju oz. nezmožnost pestrosti v označevanju literarnih oseb) s pomočjo slovarskih predlogov.</a:t>
            </a:r>
          </a:p>
          <a:p>
            <a:r>
              <a:rPr lang="sl-SI" dirty="0"/>
              <a:t>Poprava lastnih besedil: najdejo besede, ki so označene kot (največkrat slogovno) neustrezno uporabljene – sami skušajo najti rešitve v slovarju.</a:t>
            </a:r>
          </a:p>
          <a:p>
            <a:r>
              <a:rPr lang="sl-SI" dirty="0"/>
              <a:t>Kreativno pisanje (uporabiti čim več sopomenk za določeno besedo).</a:t>
            </a:r>
          </a:p>
          <a:p>
            <a:r>
              <a:rPr lang="sl-SI" dirty="0"/>
              <a:t>Prevajanje.</a:t>
            </a:r>
          </a:p>
          <a:p>
            <a:r>
              <a:rPr lang="sl-SI" dirty="0"/>
              <a:t>Učenje slovenščine kot drugega/tujega jezika.</a:t>
            </a:r>
          </a:p>
        </p:txBody>
      </p:sp>
    </p:spTree>
    <p:extLst>
      <p:ext uri="{BB962C8B-B14F-4D97-AF65-F5344CB8AC3E}">
        <p14:creationId xmlns:p14="http://schemas.microsoft.com/office/powerpoint/2010/main" val="19312728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9B3A9F-9653-8447-8F2D-3258C61FAAD1}" type="slidenum">
              <a:rPr lang="en-US" smtClean="0"/>
              <a:pPr/>
              <a:t>41</a:t>
            </a:fld>
            <a:r>
              <a:rPr lang="en-US"/>
              <a:t>/x</a:t>
            </a:r>
            <a:endParaRPr lang="en-US" dirty="0"/>
          </a:p>
        </p:txBody>
      </p:sp>
      <p:sp>
        <p:nvSpPr>
          <p:cNvPr id="3" name="Text Placeholder 2"/>
          <p:cNvSpPr>
            <a:spLocks noGrp="1"/>
          </p:cNvSpPr>
          <p:nvPr>
            <p:ph type="body" sz="quarter" idx="14"/>
          </p:nvPr>
        </p:nvSpPr>
        <p:spPr>
          <a:xfrm>
            <a:off x="814389" y="834360"/>
            <a:ext cx="8898954" cy="979069"/>
          </a:xfrm>
        </p:spPr>
        <p:txBody>
          <a:bodyPr/>
          <a:lstStyle/>
          <a:p>
            <a:r>
              <a:rPr lang="sl-SI" dirty="0"/>
              <a:t>Reference</a:t>
            </a:r>
            <a:endParaRPr lang="en-US" dirty="0"/>
          </a:p>
        </p:txBody>
      </p:sp>
      <p:sp>
        <p:nvSpPr>
          <p:cNvPr id="5" name="Date Placeholder 4"/>
          <p:cNvSpPr>
            <a:spLocks noGrp="1"/>
          </p:cNvSpPr>
          <p:nvPr>
            <p:ph type="dt" sz="half" idx="19"/>
          </p:nvPr>
        </p:nvSpPr>
        <p:spPr/>
        <p:txBody>
          <a:bodyPr/>
          <a:lstStyle/>
          <a:p>
            <a:fld id="{7873F4F5-D1C7-6B4A-8D50-9DE864FBF0BF}" type="datetime3">
              <a:t>14/11/19</a:t>
            </a:fld>
            <a:endParaRPr lang="en-US"/>
          </a:p>
        </p:txBody>
      </p:sp>
      <p:sp>
        <p:nvSpPr>
          <p:cNvPr id="7" name="Content Placeholder 6"/>
          <p:cNvSpPr>
            <a:spLocks noGrp="1"/>
          </p:cNvSpPr>
          <p:nvPr>
            <p:ph sz="quarter" idx="24"/>
          </p:nvPr>
        </p:nvSpPr>
        <p:spPr>
          <a:xfrm>
            <a:off x="823014" y="1809911"/>
            <a:ext cx="10181684" cy="4107810"/>
          </a:xfrm>
        </p:spPr>
        <p:txBody>
          <a:bodyPr/>
          <a:lstStyle/>
          <a:p>
            <a:r>
              <a:rPr lang="sl-SI" sz="1600" dirty="0"/>
              <a:t>Arhar </a:t>
            </a:r>
            <a:r>
              <a:rPr lang="sl-SI" sz="1600" dirty="0" err="1"/>
              <a:t>Holdt</a:t>
            </a:r>
            <a:r>
              <a:rPr lang="sl-SI" sz="1600" dirty="0"/>
              <a:t>, Š. (2015): Uporabniške raziskave za potrebe slovenskega slovaropisja: prvi koraki. V </a:t>
            </a:r>
            <a:r>
              <a:rPr lang="sl-SI" sz="1600" dirty="0" err="1"/>
              <a:t>V</a:t>
            </a:r>
            <a:r>
              <a:rPr lang="sl-SI" sz="1600" dirty="0"/>
              <a:t>. Gorjanc idr. (ur.): </a:t>
            </a:r>
            <a:r>
              <a:rPr lang="sl-SI" sz="1600" i="1" dirty="0"/>
              <a:t>Slovar sodobne slovenščine: problemi in rešitve</a:t>
            </a:r>
            <a:r>
              <a:rPr lang="sl-SI" sz="1600" dirty="0"/>
              <a:t>: 136</a:t>
            </a:r>
            <a:r>
              <a:rPr lang="en-GB" sz="1600" dirty="0"/>
              <a:t>–</a:t>
            </a:r>
            <a:r>
              <a:rPr lang="sl-SI" sz="1600" dirty="0"/>
              <a:t>148. Ljubljana: Znanstvena založba Filozofske fakultete.</a:t>
            </a:r>
          </a:p>
          <a:p>
            <a:r>
              <a:rPr lang="sl-SI" sz="1600" dirty="0"/>
              <a:t>Arhar </a:t>
            </a:r>
            <a:r>
              <a:rPr lang="sl-SI" sz="1600" dirty="0" err="1"/>
              <a:t>Holdt</a:t>
            </a:r>
            <a:r>
              <a:rPr lang="sl-SI" sz="1600" dirty="0"/>
              <a:t>, Š., Kosem, I. in Gantar, P. (2016): </a:t>
            </a:r>
            <a:r>
              <a:rPr lang="sl-SI" sz="1600" dirty="0" err="1"/>
              <a:t>Dictionary</a:t>
            </a:r>
            <a:r>
              <a:rPr lang="sl-SI" sz="1600" dirty="0"/>
              <a:t> </a:t>
            </a:r>
            <a:r>
              <a:rPr lang="sl-SI" sz="1600" dirty="0" err="1"/>
              <a:t>user</a:t>
            </a:r>
            <a:r>
              <a:rPr lang="sl-SI" sz="1600" dirty="0"/>
              <a:t> </a:t>
            </a:r>
            <a:r>
              <a:rPr lang="sl-SI" sz="1600" dirty="0" err="1"/>
              <a:t>typology</a:t>
            </a:r>
            <a:r>
              <a:rPr lang="sl-SI" sz="1600" dirty="0"/>
              <a:t>: </a:t>
            </a:r>
            <a:r>
              <a:rPr lang="sl-SI" sz="1600" dirty="0" err="1"/>
              <a:t>the</a:t>
            </a:r>
            <a:r>
              <a:rPr lang="sl-SI" sz="1600" dirty="0"/>
              <a:t> </a:t>
            </a:r>
            <a:r>
              <a:rPr lang="sl-SI" sz="1600" dirty="0" err="1"/>
              <a:t>Slovenian</a:t>
            </a:r>
            <a:r>
              <a:rPr lang="sl-SI" sz="1600" dirty="0"/>
              <a:t> </a:t>
            </a:r>
            <a:r>
              <a:rPr lang="sl-SI" sz="1600" dirty="0" err="1"/>
              <a:t>case</a:t>
            </a:r>
            <a:r>
              <a:rPr lang="sl-SI" sz="1600" dirty="0"/>
              <a:t>. V T. </a:t>
            </a:r>
            <a:r>
              <a:rPr lang="sl-SI" sz="1600" dirty="0" err="1"/>
              <a:t>Margarlitadze</a:t>
            </a:r>
            <a:r>
              <a:rPr lang="sl-SI" sz="1600" dirty="0"/>
              <a:t> in G. </a:t>
            </a:r>
            <a:r>
              <a:rPr lang="sl-SI" sz="1600" dirty="0" err="1"/>
              <a:t>Meladze</a:t>
            </a:r>
            <a:r>
              <a:rPr lang="sl-SI" sz="1600" dirty="0"/>
              <a:t> (ur.): </a:t>
            </a:r>
            <a:r>
              <a:rPr lang="sl-SI" sz="1600" i="1" dirty="0" err="1"/>
              <a:t>Lexicography</a:t>
            </a:r>
            <a:r>
              <a:rPr lang="sl-SI" sz="1600" i="1" dirty="0"/>
              <a:t> </a:t>
            </a:r>
            <a:r>
              <a:rPr lang="sl-SI" sz="1600" i="1" dirty="0" err="1"/>
              <a:t>and</a:t>
            </a:r>
            <a:r>
              <a:rPr lang="sl-SI" sz="1600" i="1" dirty="0"/>
              <a:t> </a:t>
            </a:r>
            <a:r>
              <a:rPr lang="sl-SI" sz="1600" i="1" dirty="0" err="1"/>
              <a:t>linguistic</a:t>
            </a:r>
            <a:r>
              <a:rPr lang="sl-SI" sz="1600" i="1" dirty="0"/>
              <a:t> </a:t>
            </a:r>
            <a:r>
              <a:rPr lang="sl-SI" sz="1600" i="1" dirty="0" err="1"/>
              <a:t>diversity</a:t>
            </a:r>
            <a:r>
              <a:rPr lang="sl-SI" sz="1600" i="1" dirty="0"/>
              <a:t>: </a:t>
            </a:r>
            <a:r>
              <a:rPr lang="sl-SI" sz="1600" i="1" dirty="0" err="1"/>
              <a:t>proceedings</a:t>
            </a:r>
            <a:r>
              <a:rPr lang="sl-SI" sz="1600" i="1" dirty="0"/>
              <a:t> </a:t>
            </a:r>
            <a:r>
              <a:rPr lang="sl-SI" sz="1600" i="1" dirty="0" err="1"/>
              <a:t>of</a:t>
            </a:r>
            <a:r>
              <a:rPr lang="sl-SI" sz="1600" i="1" dirty="0"/>
              <a:t> </a:t>
            </a:r>
            <a:r>
              <a:rPr lang="sl-SI" sz="1600" i="1" dirty="0" err="1"/>
              <a:t>the</a:t>
            </a:r>
            <a:r>
              <a:rPr lang="sl-SI" sz="1600" i="1" dirty="0"/>
              <a:t> XVII EURALEX </a:t>
            </a:r>
            <a:r>
              <a:rPr lang="sl-SI" sz="1600" i="1" dirty="0" err="1"/>
              <a:t>International</a:t>
            </a:r>
            <a:r>
              <a:rPr lang="sl-SI" sz="1600" i="1" dirty="0"/>
              <a:t> </a:t>
            </a:r>
            <a:r>
              <a:rPr lang="sl-SI" sz="1600" i="1" dirty="0" err="1"/>
              <a:t>Congress</a:t>
            </a:r>
            <a:r>
              <a:rPr lang="sl-SI" sz="1600" dirty="0"/>
              <a:t>: 179–187. Tbilisi: Ivane </a:t>
            </a:r>
            <a:r>
              <a:rPr lang="sl-SI" sz="1600" dirty="0" err="1"/>
              <a:t>Javakhishvili</a:t>
            </a:r>
            <a:r>
              <a:rPr lang="sl-SI" sz="1600" dirty="0"/>
              <a:t> Tbilisi </a:t>
            </a:r>
            <a:r>
              <a:rPr lang="sl-SI" sz="1600" dirty="0" err="1"/>
              <a:t>State</a:t>
            </a:r>
            <a:r>
              <a:rPr lang="sl-SI" sz="1600" dirty="0"/>
              <a:t> </a:t>
            </a:r>
            <a:r>
              <a:rPr lang="sl-SI" sz="1600" dirty="0" err="1"/>
              <a:t>University</a:t>
            </a:r>
            <a:r>
              <a:rPr lang="sl-SI" sz="1600" dirty="0"/>
              <a:t>. </a:t>
            </a:r>
            <a:r>
              <a:rPr lang="sl-SI" sz="1600" dirty="0">
                <a:hlinkClick r:id="rId2"/>
              </a:rPr>
              <a:t>http://euralex2016.tsu.ge/publication2016.pdf</a:t>
            </a:r>
            <a:r>
              <a:rPr lang="sl-SI" sz="1600" dirty="0"/>
              <a:t>.</a:t>
            </a:r>
          </a:p>
          <a:p>
            <a:r>
              <a:rPr lang="sl-SI" sz="1600" dirty="0" err="1"/>
              <a:t>Hatherall</a:t>
            </a:r>
            <a:r>
              <a:rPr lang="sl-SI" sz="1600" dirty="0"/>
              <a:t>, </a:t>
            </a:r>
            <a:r>
              <a:rPr lang="sl-SI" sz="1600" dirty="0" err="1"/>
              <a:t>Glyn</a:t>
            </a:r>
            <a:r>
              <a:rPr lang="sl-SI" sz="1600" dirty="0"/>
              <a:t>, 1984: </a:t>
            </a:r>
            <a:r>
              <a:rPr lang="sl-SI" sz="1600" dirty="0" err="1"/>
              <a:t>Studying</a:t>
            </a:r>
            <a:r>
              <a:rPr lang="sl-SI" sz="1600" dirty="0"/>
              <a:t> </a:t>
            </a:r>
            <a:r>
              <a:rPr lang="sl-SI" sz="1600" dirty="0" err="1"/>
              <a:t>dictionary</a:t>
            </a:r>
            <a:r>
              <a:rPr lang="sl-SI" sz="1600" dirty="0"/>
              <a:t> </a:t>
            </a:r>
            <a:r>
              <a:rPr lang="sl-SI" sz="1600" dirty="0" err="1"/>
              <a:t>use</a:t>
            </a:r>
            <a:r>
              <a:rPr lang="sl-SI" sz="1600" dirty="0"/>
              <a:t>: some </a:t>
            </a:r>
            <a:r>
              <a:rPr lang="sl-SI" sz="1600" dirty="0" err="1"/>
              <a:t>findings</a:t>
            </a:r>
            <a:r>
              <a:rPr lang="sl-SI" sz="1600" dirty="0"/>
              <a:t> </a:t>
            </a:r>
            <a:r>
              <a:rPr lang="sl-SI" sz="1600" dirty="0" err="1"/>
              <a:t>and</a:t>
            </a:r>
            <a:r>
              <a:rPr lang="sl-SI" sz="1600" dirty="0"/>
              <a:t> </a:t>
            </a:r>
            <a:r>
              <a:rPr lang="sl-SI" sz="1600" dirty="0" err="1"/>
              <a:t>proposals</a:t>
            </a:r>
            <a:r>
              <a:rPr lang="sl-SI" sz="1600" dirty="0"/>
              <a:t>. Hartmann, </a:t>
            </a:r>
            <a:r>
              <a:rPr lang="sl-SI" sz="1600" dirty="0" err="1"/>
              <a:t>Reinhard</a:t>
            </a:r>
            <a:r>
              <a:rPr lang="sl-SI" sz="1600" dirty="0"/>
              <a:t> R. K. (ur.): </a:t>
            </a:r>
            <a:r>
              <a:rPr lang="sl-SI" sz="1600" i="1" dirty="0"/>
              <a:t>Zbornik konference</a:t>
            </a:r>
            <a:r>
              <a:rPr lang="sl-SI" sz="1600" dirty="0"/>
              <a:t> </a:t>
            </a:r>
            <a:r>
              <a:rPr lang="sl-SI" sz="1600" i="1" dirty="0"/>
              <a:t>LEXeter'83</a:t>
            </a:r>
            <a:r>
              <a:rPr lang="sl-SI" sz="1600" dirty="0"/>
              <a:t>. </a:t>
            </a:r>
            <a:r>
              <a:rPr lang="sl-SI" sz="1600" dirty="0" err="1"/>
              <a:t>Tübingen</a:t>
            </a:r>
            <a:r>
              <a:rPr lang="sl-SI" sz="1600" dirty="0"/>
              <a:t>: Max </a:t>
            </a:r>
            <a:r>
              <a:rPr lang="sl-SI" sz="1600" dirty="0" err="1"/>
              <a:t>Niemeyer</a:t>
            </a:r>
            <a:r>
              <a:rPr lang="sl-SI" sz="1600" dirty="0"/>
              <a:t> </a:t>
            </a:r>
            <a:r>
              <a:rPr lang="sl-SI" sz="1600" dirty="0" err="1"/>
              <a:t>Verlag</a:t>
            </a:r>
            <a:r>
              <a:rPr lang="sl-SI" sz="1600" dirty="0"/>
              <a:t>. 183–189.</a:t>
            </a:r>
          </a:p>
          <a:p>
            <a:r>
              <a:rPr lang="en-US" sz="1600" dirty="0" err="1"/>
              <a:t>Kosem</a:t>
            </a:r>
            <a:r>
              <a:rPr lang="en-US" sz="1600" dirty="0"/>
              <a:t>, I. (2017). The European survey of dictionary use. V: </a:t>
            </a:r>
            <a:r>
              <a:rPr lang="en-US" sz="1600" i="1" dirty="0"/>
              <a:t>Electronic lexicography in the 21st century: lexicography from scratch: </a:t>
            </a:r>
            <a:r>
              <a:rPr lang="en-US" sz="1600" dirty="0"/>
              <a:t>53. Leiden: Dutch Language </a:t>
            </a:r>
            <a:r>
              <a:rPr lang="en-US" sz="1600" dirty="0" err="1"/>
              <a:t>Institut</a:t>
            </a:r>
            <a:r>
              <a:rPr lang="en-US" sz="1600" dirty="0"/>
              <a:t>; Brno: Lexical Computing; Ljubljana: </a:t>
            </a:r>
            <a:r>
              <a:rPr lang="en-US" sz="1600" dirty="0" err="1"/>
              <a:t>Trojina</a:t>
            </a:r>
            <a:r>
              <a:rPr lang="en-US" sz="1600" dirty="0"/>
              <a:t> Institute for Applied Slovene Studies.</a:t>
            </a:r>
            <a:endParaRPr lang="sl-SI" sz="1600" dirty="0"/>
          </a:p>
          <a:p>
            <a:r>
              <a:rPr lang="sl-SI" sz="1600" dirty="0"/>
              <a:t>Krek, Simon, </a:t>
            </a:r>
            <a:r>
              <a:rPr lang="sl-SI" sz="1600" dirty="0" err="1"/>
              <a:t>Laskowski</a:t>
            </a:r>
            <a:r>
              <a:rPr lang="sl-SI" sz="1600" dirty="0"/>
              <a:t>, </a:t>
            </a:r>
            <a:r>
              <a:rPr lang="sl-SI" sz="1600" dirty="0" err="1"/>
              <a:t>Cyprian</a:t>
            </a:r>
            <a:r>
              <a:rPr lang="sl-SI" sz="1600" dirty="0"/>
              <a:t>, Robnik-Šikonja, Marko. </a:t>
            </a:r>
            <a:r>
              <a:rPr lang="sl-SI" sz="1600" dirty="0" err="1"/>
              <a:t>From</a:t>
            </a:r>
            <a:r>
              <a:rPr lang="sl-SI" sz="1600" dirty="0"/>
              <a:t> </a:t>
            </a:r>
            <a:r>
              <a:rPr lang="sl-SI" sz="1600" dirty="0" err="1"/>
              <a:t>translation</a:t>
            </a:r>
            <a:r>
              <a:rPr lang="sl-SI" sz="1600" dirty="0"/>
              <a:t> </a:t>
            </a:r>
            <a:r>
              <a:rPr lang="sl-SI" sz="1600" dirty="0" err="1"/>
              <a:t>equivalents</a:t>
            </a:r>
            <a:r>
              <a:rPr lang="sl-SI" sz="1600" dirty="0"/>
              <a:t> to </a:t>
            </a:r>
            <a:r>
              <a:rPr lang="sl-SI" sz="1600" dirty="0" err="1"/>
              <a:t>synonyms</a:t>
            </a:r>
            <a:r>
              <a:rPr lang="sl-SI" sz="1600" dirty="0"/>
              <a:t>: </a:t>
            </a:r>
            <a:r>
              <a:rPr lang="sl-SI" sz="1600" dirty="0" err="1"/>
              <a:t>creation</a:t>
            </a:r>
            <a:r>
              <a:rPr lang="sl-SI" sz="1600" dirty="0"/>
              <a:t> </a:t>
            </a:r>
            <a:r>
              <a:rPr lang="sl-SI" sz="1600" dirty="0" err="1"/>
              <a:t>of</a:t>
            </a:r>
            <a:r>
              <a:rPr lang="sl-SI" sz="1600" dirty="0"/>
              <a:t> a </a:t>
            </a:r>
            <a:r>
              <a:rPr lang="sl-SI" sz="1600" dirty="0" err="1"/>
              <a:t>Slovene</a:t>
            </a:r>
            <a:r>
              <a:rPr lang="sl-SI" sz="1600" dirty="0"/>
              <a:t> </a:t>
            </a:r>
            <a:r>
              <a:rPr lang="sl-SI" sz="1600" dirty="0" err="1"/>
              <a:t>thesaurus</a:t>
            </a:r>
            <a:r>
              <a:rPr lang="sl-SI" sz="1600" dirty="0"/>
              <a:t> </a:t>
            </a:r>
            <a:r>
              <a:rPr lang="sl-SI" sz="1600" dirty="0" err="1"/>
              <a:t>using</a:t>
            </a:r>
            <a:r>
              <a:rPr lang="sl-SI" sz="1600" dirty="0"/>
              <a:t> </a:t>
            </a:r>
            <a:r>
              <a:rPr lang="sl-SI" sz="1600" dirty="0" err="1"/>
              <a:t>word</a:t>
            </a:r>
            <a:r>
              <a:rPr lang="sl-SI" sz="1600" dirty="0"/>
              <a:t> </a:t>
            </a:r>
            <a:r>
              <a:rPr lang="sl-SI" sz="1600" dirty="0" err="1"/>
              <a:t>co-occurrence</a:t>
            </a:r>
            <a:r>
              <a:rPr lang="sl-SI" sz="1600" dirty="0"/>
              <a:t> </a:t>
            </a:r>
            <a:r>
              <a:rPr lang="sl-SI" sz="1600" dirty="0" err="1"/>
              <a:t>network</a:t>
            </a:r>
            <a:r>
              <a:rPr lang="sl-SI" sz="1600" dirty="0"/>
              <a:t> </a:t>
            </a:r>
            <a:r>
              <a:rPr lang="sl-SI" sz="1600" dirty="0" err="1"/>
              <a:t>analysis</a:t>
            </a:r>
            <a:r>
              <a:rPr lang="sl-SI" sz="1600" dirty="0"/>
              <a:t>. V: Kosem, Iztok (ur.) et </a:t>
            </a:r>
            <a:r>
              <a:rPr lang="sl-SI" sz="1600" dirty="0" err="1"/>
              <a:t>al</a:t>
            </a:r>
            <a:r>
              <a:rPr lang="sl-SI" sz="1600" dirty="0"/>
              <a:t>., </a:t>
            </a:r>
            <a:r>
              <a:rPr lang="sl-SI" sz="1600" i="1" dirty="0" err="1"/>
              <a:t>Proceedings</a:t>
            </a:r>
            <a:r>
              <a:rPr lang="sl-SI" sz="1600" i="1" dirty="0"/>
              <a:t> </a:t>
            </a:r>
            <a:r>
              <a:rPr lang="sl-SI" sz="1600" i="1" dirty="0" err="1"/>
              <a:t>of</a:t>
            </a:r>
            <a:r>
              <a:rPr lang="sl-SI" sz="1600" i="1" dirty="0"/>
              <a:t> </a:t>
            </a:r>
            <a:r>
              <a:rPr lang="sl-SI" sz="1600" i="1" dirty="0" err="1"/>
              <a:t>eLex</a:t>
            </a:r>
            <a:r>
              <a:rPr lang="sl-SI" sz="1600" i="1" dirty="0"/>
              <a:t> 2017: </a:t>
            </a:r>
            <a:r>
              <a:rPr lang="sl-SI" sz="1600" i="1" dirty="0" err="1"/>
              <a:t>Lexicography</a:t>
            </a:r>
            <a:r>
              <a:rPr lang="sl-SI" sz="1600" i="1" dirty="0"/>
              <a:t> </a:t>
            </a:r>
            <a:r>
              <a:rPr lang="sl-SI" sz="1600" i="1" dirty="0" err="1"/>
              <a:t>from</a:t>
            </a:r>
            <a:r>
              <a:rPr lang="sl-SI" sz="1600" i="1" dirty="0"/>
              <a:t> </a:t>
            </a:r>
            <a:r>
              <a:rPr lang="sl-SI" sz="1600" i="1" dirty="0" err="1"/>
              <a:t>Scratch</a:t>
            </a:r>
            <a:r>
              <a:rPr lang="sl-SI" sz="1600" dirty="0"/>
              <a:t>, 19-21 September 2017, Leiden, </a:t>
            </a:r>
            <a:r>
              <a:rPr lang="sl-SI" sz="1600" dirty="0" err="1"/>
              <a:t>Netherlands</a:t>
            </a:r>
            <a:r>
              <a:rPr lang="sl-SI" sz="1600" dirty="0"/>
              <a:t>. </a:t>
            </a:r>
            <a:r>
              <a:rPr lang="sl-SI" sz="1600" dirty="0">
                <a:hlinkClick r:id="rId3"/>
              </a:rPr>
              <a:t>https://elex.link/elex2017/wp-content/uploads/2017/09/paper05.pdf</a:t>
            </a:r>
            <a:endParaRPr lang="sl-SI" sz="1600" dirty="0"/>
          </a:p>
        </p:txBody>
      </p:sp>
    </p:spTree>
    <p:extLst>
      <p:ext uri="{BB962C8B-B14F-4D97-AF65-F5344CB8AC3E}">
        <p14:creationId xmlns:p14="http://schemas.microsoft.com/office/powerpoint/2010/main" val="2208602055"/>
      </p:ext>
    </p:extLst>
  </p:cSld>
  <p:clrMapOvr>
    <a:masterClrMapping/>
  </p:clrMapOvr>
</p:sld>
</file>

<file path=ppt/theme/theme1.xml><?xml version="1.0" encoding="utf-8"?>
<a:theme xmlns:a="http://schemas.openxmlformats.org/drawingml/2006/main" name="CJVT Theme">
  <a:themeElements>
    <a:clrScheme name="CJVT Colors">
      <a:dk1>
        <a:srgbClr val="000000"/>
      </a:dk1>
      <a:lt1>
        <a:srgbClr val="FFFFFF"/>
      </a:lt1>
      <a:dk2>
        <a:srgbClr val="000000"/>
      </a:dk2>
      <a:lt2>
        <a:srgbClr val="FFFFFF"/>
      </a:lt2>
      <a:accent1>
        <a:srgbClr val="E12A26"/>
      </a:accent1>
      <a:accent2>
        <a:srgbClr val="FFCB26"/>
      </a:accent2>
      <a:accent3>
        <a:srgbClr val="322AA0"/>
      </a:accent3>
      <a:accent4>
        <a:srgbClr val="13A07F"/>
      </a:accent4>
      <a:accent5>
        <a:srgbClr val="BFBFBF"/>
      </a:accent5>
      <a:accent6>
        <a:srgbClr val="656565"/>
      </a:accent6>
      <a:hlink>
        <a:srgbClr val="E12A26"/>
      </a:hlink>
      <a:folHlink>
        <a:srgbClr val="C5301F"/>
      </a:folHlink>
    </a:clrScheme>
    <a:fontScheme name="Source Sans Pro">
      <a:majorFont>
        <a:latin typeface="Source Sans Pro"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Source Sans Pro"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JVT_presentation" id="{5A1FAD02-0E4A-2E45-A33B-1DCDF71AE917}" vid="{363B6419-239C-EC40-964B-63F38531C5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CJVT_presentation</Template>
  <TotalTime>1383</TotalTime>
  <Words>2362</Words>
  <Application>Microsoft Office PowerPoint</Application>
  <PresentationFormat>Širokozaslonsko</PresentationFormat>
  <Paragraphs>276</Paragraphs>
  <Slides>42</Slides>
  <Notes>0</Notes>
  <HiddenSlides>0</HiddenSlides>
  <MMClips>0</MMClips>
  <ScaleCrop>false</ScaleCrop>
  <HeadingPairs>
    <vt:vector size="6" baseType="variant">
      <vt:variant>
        <vt:lpstr>Uporabljene pisave</vt:lpstr>
      </vt:variant>
      <vt:variant>
        <vt:i4>7</vt:i4>
      </vt:variant>
      <vt:variant>
        <vt:lpstr>Tema</vt:lpstr>
      </vt:variant>
      <vt:variant>
        <vt:i4>1</vt:i4>
      </vt:variant>
      <vt:variant>
        <vt:lpstr>Naslovi diapozitivov</vt:lpstr>
      </vt:variant>
      <vt:variant>
        <vt:i4>42</vt:i4>
      </vt:variant>
    </vt:vector>
  </HeadingPairs>
  <TitlesOfParts>
    <vt:vector size="50" baseType="lpstr">
      <vt:lpstr>Arial</vt:lpstr>
      <vt:lpstr>Calibri</vt:lpstr>
      <vt:lpstr>Roboto Slab Light</vt:lpstr>
      <vt:lpstr>Source Sans Pro</vt:lpstr>
      <vt:lpstr>Source Sans Pro Bold</vt:lpstr>
      <vt:lpstr>Source Sans Pro Light</vt:lpstr>
      <vt:lpstr>Source Sans Pro Regular</vt:lpstr>
      <vt:lpstr>CJVT Theme</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Jaka Čibej</cp:lastModifiedBy>
  <cp:revision>21</cp:revision>
  <cp:lastPrinted>2018-04-30T11:49:53Z</cp:lastPrinted>
  <dcterms:created xsi:type="dcterms:W3CDTF">2018-10-25T08:49:52Z</dcterms:created>
  <dcterms:modified xsi:type="dcterms:W3CDTF">2019-11-14T13:07:56Z</dcterms:modified>
</cp:coreProperties>
</file>